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16"/>
  </p:notesMasterIdLst>
  <p:sldIdLst>
    <p:sldId id="256" r:id="rId2"/>
    <p:sldId id="1645" r:id="rId3"/>
    <p:sldId id="1655" r:id="rId4"/>
    <p:sldId id="1656" r:id="rId5"/>
    <p:sldId id="1657" r:id="rId6"/>
    <p:sldId id="1646" r:id="rId7"/>
    <p:sldId id="1647" r:id="rId8"/>
    <p:sldId id="1648" r:id="rId9"/>
    <p:sldId id="1649" r:id="rId10"/>
    <p:sldId id="1650" r:id="rId11"/>
    <p:sldId id="1651" r:id="rId12"/>
    <p:sldId id="1652" r:id="rId13"/>
    <p:sldId id="1654" r:id="rId14"/>
    <p:sldId id="1653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661B"/>
    <a:srgbClr val="D66035"/>
    <a:srgbClr val="F8D5A0"/>
    <a:srgbClr val="DC5156"/>
    <a:srgbClr val="F8D59F"/>
    <a:srgbClr val="959B79"/>
    <a:srgbClr val="5E6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69"/>
    <p:restoredTop sz="97840"/>
  </p:normalViewPr>
  <p:slideViewPr>
    <p:cSldViewPr snapToGrid="0" snapToObjects="1">
      <p:cViewPr varScale="1">
        <p:scale>
          <a:sx n="122" d="100"/>
          <a:sy n="122" d="100"/>
        </p:scale>
        <p:origin x="712" y="192"/>
      </p:cViewPr>
      <p:guideLst/>
    </p:cSldViewPr>
  </p:slideViewPr>
  <p:outlineViewPr>
    <p:cViewPr>
      <p:scale>
        <a:sx n="33" d="100"/>
        <a:sy n="33" d="100"/>
      </p:scale>
      <p:origin x="0" y="-1872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AA9D0-A9C4-774C-8C54-2C51F7825C99}" type="datetimeFigureOut">
              <a:rPr lang="en-US" smtClean="0"/>
              <a:t>6/4/24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D304F-B2BC-D841-8A87-74087BFE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87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FD304F-B2BC-D841-8A87-74087BFE0C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43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03C0-625B-B442-8F4A-3CDE4F7DE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1E8442-8BBF-514C-B166-2A6193F19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F13A6-0D23-AC4A-B919-5D9F7F889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950-D911-BC40-8870-BEB2EFF33277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A7F23-03C1-D94D-AA23-93C787CD8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A4BEB-206B-0A4E-8B73-1A63F5D6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0DD5C980-53C8-B543-B768-2522523CDD90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65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D03F9-F7D8-2941-880D-743389E30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A445F-7890-8B40-AAC9-93BD5436F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48DA4-58E9-9B46-88B3-A36B3B4E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0267-F8C9-5A41-8743-711634DC81E5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8D9DF-BD48-6F4C-A732-3AF9F23E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1E84C-D8A2-D04E-8547-7826DA6C7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8DE09C8-2315-724A-87D5-C8207ABB1B52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F1946D4-25A6-874D-8820-E62F31E0F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D4AD26C-366C-744F-BE90-B1298EF1368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E6F21C-1EAC-EF49-9B36-9F375A75883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E1815E0-824F-8040-ABF6-A5E4E118B1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2278A92-8954-3446-8503-C6CFB08B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8F7E4898-D51A-EF4B-8326-AEB50917DF24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5516B-CD80-7641-B19C-4A127FB8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36F62-55D5-6D4D-9FAF-BA9AAAFC5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516AF-99A9-0848-ACCF-D8A1F9738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DEF3-F8FC-E54B-BF1D-449E3A45E943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CE012-4513-6246-AB67-B2755A7FE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346BF-04EE-094D-9120-853DF0F2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97A461-8229-1B41-9168-F8A9B5589202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7DD170D5-8B2F-014F-B477-F6F87F3DBB9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82FF30E-C068-1345-9F6D-5BCD89AE56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12146776-9EAA-B944-A3FE-266FC6215DD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0870518-68FE-0A40-A7A6-8C1F5C988E2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C9228E6F-32B6-FB4D-B84D-0331B160D06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C6E5D3FC-644B-5142-8997-0BC952C208E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72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D195A-E506-4947-827E-731249D8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87790-131E-A248-9311-380325BBD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CE9DF-6C9E-5F45-BD78-57FD796B9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C928E-73ED-A04E-AF51-092345CD1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7D60-7747-4E44-8766-3E09B9E95581}" type="datetime1">
              <a:rPr lang="nb-NO" smtClean="0"/>
              <a:t>04.06.2024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15416-4F4B-CF49-B92C-5B05AEE4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64085-3E85-814F-B751-8CD9CCFC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F0DBB46-4380-3846-88A1-CDF3574352D3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597F93CE-1F48-6744-B6F5-811E1419C2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93253EB-0189-054C-9D79-53A653CC5C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2B29A49-BFA4-A64C-9B89-57E5935F411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18F0B32-732F-2544-84EA-6C0C27F3ED6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E7985DA-1390-B644-B611-B756629D493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5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D009B1FE-0B28-6149-8D7E-CAE80D6BD379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69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340DF-98CB-444A-9003-FC991EF9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6270-A3BC-624F-8216-49AD8D5DA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89305-A412-B247-8132-2855BB17E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8A0954-2FF1-984A-A12D-531AA3707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02F6A5-24E6-414E-BCB7-1A2CA0A74B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0A6B1B-65A5-5846-A683-BED870EB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7AD3-D6D3-4247-9055-484E83C2FA90}" type="datetime1">
              <a:rPr lang="nb-NO" smtClean="0"/>
              <a:t>04.06.2024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D174E5-CED2-9147-B2FF-712BC4FAB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8C5437-96F8-A548-9119-554DFE0A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3F40EE-C184-0B4A-B062-5B0E4A149A8B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7971AE4-8129-E447-9473-0802DAD2FA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255F568-3D82-6E44-AA8D-05CE9B48CCE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2EAF26A-A205-1D46-A962-A96E1968BD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3E287CC-4A87-B245-A8CD-8D5C1AFC47D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2E0ACE0-06A1-A14F-AEFC-CA1B60755E2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7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6CBD99B9-05CC-FF40-B44D-3BA64512BF74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19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469C7-68DB-864A-B027-00988C1E6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E56B9-D610-0B4D-82D3-0F8F979AC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B4C3-92CA-3F44-9A6C-7D595B95899E}" type="datetime1">
              <a:rPr lang="nb-NO" smtClean="0"/>
              <a:t>04.06.2024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BBB3DF-A7DD-9D42-9E79-82A08EB29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CD3757-B094-2D46-BF90-3A2857C6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49CBB55-EC2D-664B-B2BE-F2EBA117F373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E2FC77C-46FC-A24F-9876-1988AF3B1E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42BFB26-AABF-704E-B4E4-EA70C39A882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54C7FDD-950F-554D-813C-D9B89467B3A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4D17EEC-D1E8-BA45-A228-900773DF6FC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9D8B447-ACA2-5C48-9CFA-287712830E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3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2FF46A42-D5B6-4A4C-AA48-AC0CD7D045E1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99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6C5B08-87D9-BA4C-948A-4B807761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BC295B-A255-5444-AA81-30A8A073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D3D10-54E7-4E4B-836F-4AB8646D8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2C6F937-C53B-F54B-B3D0-90D1E1D450E5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0873932-E7D1-334C-A6EE-A7836F09469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982A362C-5447-F64F-8462-1E66F2471F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137FDDF1-20F9-354B-9556-7DB047A789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4DFEB74-CBC7-8E43-A5C1-7EB77C75598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AC1D48F-0661-504C-9CEB-69AACDE32DB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2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91B96098-51B8-C04B-880A-0AE2EF2DD928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76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4F10B-C411-C541-BB2D-EBA4AD33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A4FDB-871C-C248-BD31-96B125F62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F0851-8195-534F-B6DF-7E64523C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8FA6C-019B-7549-B24D-1E634EB3D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E339-8333-A947-AE87-DB8796CBCB4C}" type="datetime1">
              <a:rPr lang="nb-NO" smtClean="0"/>
              <a:t>04.06.2024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77A887-E2FD-7B4F-B1CF-F106F97A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EECC6-3722-4942-985C-3EF8F38D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335E9E4-4279-174F-9A35-B545008566DE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8FD5803-7DDC-7E46-9348-0DA09A78155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A4C0EC6-139B-CE44-AB35-373DA63908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3DC87FF-B282-3444-9A7C-76A0503890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F81A05B-70EA-8747-8E7C-44B4697BB8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AD9963E0-4899-6F4D-815F-8456F601E7E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5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9179CE43-B05E-E74B-9711-32007774199E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22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D3597-3DF1-5745-AE40-48ED44893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7BAFDE-5C85-2F4C-91B6-5063E557F3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42351-8985-4C4B-89AC-941A6F5D9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5CF5A-A5AE-9040-8456-5EF41C036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A7206-FCFA-8542-982B-AB1890599E1A}" type="datetime1">
              <a:rPr lang="nb-NO" smtClean="0"/>
              <a:t>04.06.2024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D880D-9DE0-C34D-BC56-2FF6DD752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390ECE-78DE-244E-B97E-52A519265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3F18521-D402-7F42-B033-4592F79A61EE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8B2428D-99D0-0F43-874F-8E60BD059BB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31F103B-A749-6049-A7CA-F822B659CD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F5A0808-2FCC-0C44-8568-9F3D5B217D3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6621F05-4BB3-DF42-B09E-D7DD5167070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9F79C0D5-EF35-794A-A0ED-C6661CD6677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5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204BE365-CD9E-AD4F-A590-2820371811FE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91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2D186-F948-FF44-B3CD-A52C3299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DCEE1-8173-344B-B611-434D3A168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333E2-8892-7E40-84DF-8924E3EE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DD6F-B6B0-4E4D-BBE0-1015CAF97A4C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02C1A-7EF8-C84C-AEE5-532828A02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3C3EA-EF85-9F41-9007-B01670652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C40761-CD14-3A4D-872E-0B2E8555D18E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DAB60036-D843-BE41-839F-5A0A973A5F0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9432CFF-5BB2-1D4C-84E8-40B5CABD52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E793E77-6721-314D-93F6-A8F36C6D1F7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2EE5F14-F8A1-E842-9EBB-1288540356E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1A63CB3-3A8A-2142-8C78-193F1BA615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78A062A6-0192-CA41-AFE0-02A29A0D5A5A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7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727E9F-EE23-D541-A433-70F6E263AF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D9793-CC2F-E941-9896-3FE9A82E2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2242A-EE6D-7648-A876-89EA2E455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FB5C-B0D3-9346-98DB-EC1F279C6BD5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C7E3C-80ED-1348-970B-2147E075C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73E3F-501B-F848-860A-9EEDD2F6A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524E58-9FC1-C44E-BFC5-AEEE587F0F03}"/>
              </a:ext>
            </a:extLst>
          </p:cNvPr>
          <p:cNvGrpSpPr>
            <a:grpSpLocks/>
          </p:cNvGrpSpPr>
          <p:nvPr userDrawn="1"/>
        </p:nvGrpSpPr>
        <p:grpSpPr>
          <a:xfrm flipH="1">
            <a:off x="679100" y="243273"/>
            <a:ext cx="73920" cy="695702"/>
            <a:chOff x="7718098" y="618088"/>
            <a:chExt cx="79258" cy="56748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63DE91B-1BB1-3740-88B3-ED74C1860F4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09" y="613577"/>
              <a:ext cx="70181" cy="79203"/>
            </a:xfrm>
            <a:prstGeom prst="hexagon">
              <a:avLst/>
            </a:prstGeom>
            <a:solidFill>
              <a:srgbClr val="E07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21578FCE-6574-2440-91A8-0A34899D5F5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744276"/>
              <a:ext cx="70181" cy="79203"/>
            </a:xfrm>
            <a:prstGeom prst="hexagon">
              <a:avLst/>
            </a:prstGeom>
            <a:solidFill>
              <a:srgbClr val="E07444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B3551AC-A612-2D44-8152-7BBAFC85FE8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862228"/>
              <a:ext cx="70181" cy="79203"/>
            </a:xfrm>
            <a:prstGeom prst="hexagon">
              <a:avLst/>
            </a:prstGeom>
            <a:solidFill>
              <a:srgbClr val="E07444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B7C1D24-2ADB-2D46-B74C-E9BFC234F94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986554"/>
              <a:ext cx="70181" cy="79203"/>
            </a:xfrm>
            <a:prstGeom prst="hexagon">
              <a:avLst/>
            </a:prstGeom>
            <a:solidFill>
              <a:srgbClr val="E07444">
                <a:alpha val="6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8A53D3D-08AA-184E-B5B5-4A096CB830F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722664" y="1110880"/>
              <a:ext cx="70181" cy="79203"/>
            </a:xfrm>
            <a:prstGeom prst="hexagon">
              <a:avLst/>
            </a:prstGeom>
            <a:solidFill>
              <a:srgbClr val="E07444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4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082D286E-0F3A-6742-A71D-594FD2165B18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85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2AF56-AD99-9348-BAA1-040A890F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42FA-DF2B-BF41-9E7B-2EE8D5CE87AC}" type="datetime1">
              <a:rPr lang="nb-NO" smtClean="0"/>
              <a:t>04.06.2024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300F67-2829-7049-86B4-B596E8C8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49349-7574-B545-9D7A-BC5BC15DB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0B7-D411-479A-9DB1-2C88275894E8}" type="slidenum">
              <a:rPr lang="de-DE" smtClean="0"/>
              <a:t>‹#›</a:t>
            </a:fld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BA70A5-42F2-FB4F-8BAC-CF375A4AA996}"/>
              </a:ext>
            </a:extLst>
          </p:cNvPr>
          <p:cNvSpPr/>
          <p:nvPr userDrawn="1"/>
        </p:nvSpPr>
        <p:spPr>
          <a:xfrm>
            <a:off x="11056257" y="136525"/>
            <a:ext cx="1003300" cy="8159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8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40617BAB-6E9E-F44A-A433-7E7C4DD7895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3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CB00E9-4F8D-5B48-BAE1-C4552EBBA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53A37D4-94F6-284C-AEC4-EB83049EF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30981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2C05DA-9B7F-0F48-8F76-AB801F26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1D5330-7F64-0144-9744-9DBAB32D5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5605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450D77-4E36-C04A-837F-9EA3229B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40C6C3-94B6-0F44-8F56-3DDCD0992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2792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2C1E72-56ED-CC48-99BD-49AD843E2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C6FDAD-E9A1-A442-8C32-EA1A5921E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5F02A1A-BCE4-EB45-8E8E-B541D572E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2211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8B036B-4397-464F-9058-4E3CAFDE1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BB51E7E-03B9-9546-A122-4DE74FA48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9D129C-FE11-AD4A-83A4-A6BFA72B6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2856BC2-F54C-BE43-90C7-6688411AE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52D8352-53C0-4348-A509-BBAF962F4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01716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9417C5-A7F1-7F43-8339-BF84A4C60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53715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860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0F334-CB24-F04E-964F-3AD87E96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75D5C2-69AE-8241-9517-CC2B4740F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0B78A66-B44D-DF46-8226-087D3D84F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1885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A9D1A5-7D12-8749-899A-47BD5F5AA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161A92D-D8E3-2242-94B5-1176A7C5B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1E0BEB0-8B3C-F144-B555-C85A684DD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01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C84688-0E52-1F4F-BB8F-000497244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3CCBB42-0CE8-B244-8314-324F02277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667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4B00673-EC88-6B43-8E42-1FB262621D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86B6664-FF5A-984D-9F46-0D32F18DA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5618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2AF56-AD99-9348-BAA1-040A890F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5F9B-026F-844B-BF13-00B7BAD10BC2}" type="datetime1">
              <a:rPr lang="nb-NO" smtClean="0"/>
              <a:t>04.06.2024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300F67-2829-7049-86B4-B596E8C8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Company Proprietary and Confidential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49349-7574-B545-9D7A-BC5BC15DB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0B7-D411-479A-9DB1-2C88275894E8}" type="slidenum">
              <a:rPr lang="de-DE" smtClean="0"/>
              <a:t>‹#›</a:t>
            </a:fld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BA70A5-42F2-FB4F-8BAC-CF375A4AA996}"/>
              </a:ext>
            </a:extLst>
          </p:cNvPr>
          <p:cNvSpPr/>
          <p:nvPr userDrawn="1"/>
        </p:nvSpPr>
        <p:spPr>
          <a:xfrm>
            <a:off x="11056257" y="136525"/>
            <a:ext cx="1003300" cy="8159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8" name="Picture 14" descr="SQH signature Black for PPT.ai">
            <a:hlinkClick r:id="" action="ppaction://noaction"/>
            <a:extLst>
              <a:ext uri="{FF2B5EF4-FFF2-40B4-BE49-F238E27FC236}">
                <a16:creationId xmlns:a16="http://schemas.microsoft.com/office/drawing/2014/main" id="{40617BAB-6E9E-F44A-A433-7E7C4DD7895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9685"/>
          <a:stretch/>
        </p:blipFill>
        <p:spPr bwMode="auto">
          <a:xfrm>
            <a:off x="143706" y="6137741"/>
            <a:ext cx="474099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559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442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37E4EE-9549-3C44-84BA-05B4CB9B1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DFDBB-3EE4-3747-A90D-5059FFF5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F53A7-81C5-F14C-B318-E5D404A1B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1E50F-A143-8540-BC9E-AEB6C48EFBFC}" type="datetime1">
              <a:rPr lang="nb-NO" smtClean="0"/>
              <a:t>04.06.2024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C9BEA-29A3-A94E-8B05-91F89ACC8D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Company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43DE7-6401-634D-894A-34988CB0F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56FF-885A-554C-8905-B18D53F1CCD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9E71B68F-0CC9-B54E-9F17-0DC21C419A29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0274038" y="-357882"/>
            <a:ext cx="2335051" cy="1776626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67A9D0C-092B-E944-9F60-DACCD0BEA220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8659894" y="1022432"/>
            <a:ext cx="846070" cy="64373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172077A7-3A1A-704D-8E38-E12DAB449C73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8775614" y="-227658"/>
            <a:ext cx="579054" cy="4405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5E6CD53-015C-F842-B74E-A32EB84C5F05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7315872" y="1428430"/>
            <a:ext cx="898960" cy="68562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0C667EA2-4579-A34E-940B-26A47BCEFFB8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7710236" y="269386"/>
            <a:ext cx="448998" cy="34162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138F04-ADEC-794D-9E78-A536200157D8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9474868" y="2793554"/>
            <a:ext cx="1151659" cy="87624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3FD11FC8-8E9C-8044-8B9D-97549E10C089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1158627" y="2530639"/>
            <a:ext cx="579054" cy="4405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E49A096-AB18-4E42-BC90-988843B83254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0936274" y="3908947"/>
            <a:ext cx="448998" cy="341622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E83B446B-37B0-7C47-B7BB-8059148F0416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8301920" y="2403069"/>
            <a:ext cx="610100" cy="434498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E2A065D9-D889-6A4E-8ADB-733894B65C28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1887257" y="3424436"/>
            <a:ext cx="579054" cy="4405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C3A5BF80-6829-3649-AFA0-FFD6C17EF354}"/>
              </a:ext>
            </a:extLst>
          </p:cNvPr>
          <p:cNvSpPr>
            <a:spLocks/>
          </p:cNvSpPr>
          <p:nvPr userDrawn="1"/>
        </p:nvSpPr>
        <p:spPr bwMode="auto">
          <a:xfrm rot="5400000" flipH="1">
            <a:off x="12090239" y="2240236"/>
            <a:ext cx="289095" cy="250073"/>
          </a:xfrm>
          <a:prstGeom prst="hexagon">
            <a:avLst/>
          </a:prstGeom>
          <a:solidFill>
            <a:schemeClr val="bg1">
              <a:lumMod val="85000"/>
              <a:alpha val="17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86912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</p:sldLayoutIdLst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6301E-B7AF-2050-B8E3-9103238A28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Planning and placement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5DD19C-5C8F-D28B-CC1E-74B0416468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How do you deploy and place your acoustic sensors to most effectively exploit their capacity?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94E1498C-1AAB-3078-DE34-50DA61EEC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Company 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190675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E8D274-EA55-165D-1A30-0BA0D688A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53" y="303889"/>
            <a:ext cx="10515600" cy="1325563"/>
          </a:xfrm>
        </p:spPr>
        <p:txBody>
          <a:bodyPr anchor="t">
            <a:noAutofit/>
          </a:bodyPr>
          <a:lstStyle/>
          <a:p>
            <a:r>
              <a:rPr lang="en-US" sz="4000" dirty="0"/>
              <a:t>Planning a deployment</a:t>
            </a:r>
            <a:br>
              <a:rPr lang="en-US" sz="4000" dirty="0"/>
            </a:br>
            <a:endParaRPr lang="en-US" sz="4000" dirty="0">
              <a:solidFill>
                <a:srgbClr val="E9661B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B54C5F-3B41-761E-C7CA-2AD8E801B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14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800" dirty="0"/>
              <a:t>How many sensors do you have available?</a:t>
            </a:r>
          </a:p>
          <a:p>
            <a:pPr lvl="1"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Is the acoustic sensor accompanied by other sensor technologies?</a:t>
            </a:r>
          </a:p>
          <a:p>
            <a:pPr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800" dirty="0"/>
              <a:t>How will you power your sensors?</a:t>
            </a:r>
          </a:p>
          <a:p>
            <a:pPr lvl="1"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400" dirty="0"/>
              <a:t>And how will you network them?</a:t>
            </a:r>
          </a:p>
          <a:p>
            <a:pPr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800" dirty="0"/>
              <a:t>What object is to be protected?</a:t>
            </a:r>
          </a:p>
          <a:p>
            <a:pPr lvl="1"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Bigger objects will demand more sensors to be fully covered</a:t>
            </a:r>
          </a:p>
          <a:p>
            <a:pPr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800" dirty="0"/>
              <a:t>What is the most probable incoming direction?</a:t>
            </a:r>
          </a:p>
          <a:p>
            <a:pPr lvl="1"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Prioritize your available sensors in the direction drones most likely will come from</a:t>
            </a:r>
          </a:p>
          <a:p>
            <a:pPr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800" dirty="0"/>
              <a:t>What is the threat?</a:t>
            </a:r>
          </a:p>
          <a:p>
            <a:pPr lvl="1"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Expected range:</a:t>
            </a:r>
          </a:p>
          <a:p>
            <a:pPr lvl="2"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400" dirty="0"/>
              <a:t>Petrol powered fixed wings: &gt; 1 km</a:t>
            </a:r>
          </a:p>
          <a:p>
            <a:pPr lvl="2"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400" dirty="0"/>
              <a:t>Quad copters and electric fixed wings: &lt; 500 m</a:t>
            </a:r>
          </a:p>
          <a:p>
            <a:pPr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800" dirty="0"/>
              <a:t>An earlier warning can be obtained by placing the sensor at a longer distance from the protected object</a:t>
            </a:r>
          </a:p>
          <a:p>
            <a:pPr lvl="1"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This might demand more sensors to insure there are no gaps in the perimeter </a:t>
            </a:r>
          </a:p>
          <a:p>
            <a:pPr lvl="1">
              <a:buClr>
                <a:srgbClr val="E9661B"/>
              </a:buClr>
              <a:buFont typeface="Wingdings" pitchFamily="2" charset="2"/>
              <a:buChar char="§"/>
            </a:pPr>
            <a:r>
              <a:rPr lang="en-US" sz="1600" dirty="0"/>
              <a:t>Remember, the sensor detects drones within a sector of 105</a:t>
            </a:r>
            <a:r>
              <a:rPr lang="nb-NO" sz="1600" dirty="0">
                <a:effectLst/>
              </a:rPr>
              <a:t>°  </a:t>
            </a:r>
          </a:p>
          <a:p>
            <a:pPr lvl="1"/>
            <a:endParaRPr lang="en-US" sz="1900" dirty="0">
              <a:latin typeface="+mj-lt"/>
            </a:endParaRPr>
          </a:p>
          <a:p>
            <a:pPr lvl="1"/>
            <a:endParaRPr lang="en-US" sz="1900" dirty="0">
              <a:latin typeface="+mj-lt"/>
            </a:endParaRPr>
          </a:p>
          <a:p>
            <a:pPr lvl="1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2D2E6E-7B01-4FAA-79EE-805A09532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8987C-AC46-374B-ACFD-302F41E60837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679225-C3FE-E29B-DCAB-D8455927F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15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DE6819-D27F-B284-E5D2-1F7DE7CBF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9897D-D179-708A-7A66-EA2DC7326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8D3F9F22-12F7-45D3-9246-E56F14A22F4B}"/>
              </a:ext>
            </a:extLst>
          </p:cNvPr>
          <p:cNvSpPr txBox="1">
            <a:spLocks/>
          </p:cNvSpPr>
          <p:nvPr/>
        </p:nvSpPr>
        <p:spPr>
          <a:xfrm>
            <a:off x="714353" y="303889"/>
            <a:ext cx="10515600" cy="13255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Deployment methods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25919E-8371-1046-BF4D-7298B9E1F8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8" t="3918" r="2576" b="1845"/>
          <a:stretch/>
        </p:blipFill>
        <p:spPr>
          <a:xfrm>
            <a:off x="8153400" y="2211144"/>
            <a:ext cx="2628143" cy="2616032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E4ECF8-87DA-D33E-4F6E-EBB4C08503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000"/>
                    </a14:imgEffect>
                    <a14:imgEffect>
                      <a14:brightnessContrast contrast="-24000"/>
                    </a14:imgEffect>
                  </a14:imgLayer>
                </a14:imgProps>
              </a:ext>
            </a:extLst>
          </a:blip>
          <a:srcRect l="597" t="8177" r="2227" b="3959"/>
          <a:stretch/>
        </p:blipFill>
        <p:spPr>
          <a:xfrm>
            <a:off x="810280" y="2447610"/>
            <a:ext cx="6057900" cy="1587500"/>
          </a:xfrm>
          <a:prstGeom prst="roundRect">
            <a:avLst>
              <a:gd name="adj" fmla="val 1035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C5B330-17AB-6604-0619-12AFC44CBC6B}"/>
              </a:ext>
            </a:extLst>
          </p:cNvPr>
          <p:cNvSpPr txBox="1"/>
          <p:nvPr/>
        </p:nvSpPr>
        <p:spPr>
          <a:xfrm>
            <a:off x="810280" y="2078278"/>
            <a:ext cx="1223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E9661B"/>
                </a:solidFill>
              </a:rPr>
              <a:t>Perimeter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CA9C81-5F70-067E-1F99-7B98D9818547}"/>
              </a:ext>
            </a:extLst>
          </p:cNvPr>
          <p:cNvSpPr txBox="1"/>
          <p:nvPr/>
        </p:nvSpPr>
        <p:spPr>
          <a:xfrm>
            <a:off x="8054321" y="1811034"/>
            <a:ext cx="156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E9661B"/>
                </a:solidFill>
              </a:rPr>
              <a:t>360 coverage</a:t>
            </a:r>
          </a:p>
        </p:txBody>
      </p:sp>
    </p:spTree>
    <p:extLst>
      <p:ext uri="{BB962C8B-B14F-4D97-AF65-F5344CB8AC3E}">
        <p14:creationId xmlns:p14="http://schemas.microsoft.com/office/powerpoint/2010/main" val="46363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E96034-FCFD-7C74-2C40-F168D5058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EFC066-BA25-98CF-5EF3-E6141F39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6955A-2D53-8BAB-75FC-8105C965F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64004"/>
            <a:ext cx="7772400" cy="4729992"/>
          </a:xfrm>
          <a:prstGeom prst="roundRect">
            <a:avLst>
              <a:gd name="adj" fmla="val 604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7C1D692C-75F2-03AE-85F9-5D02FC5DA5A4}"/>
              </a:ext>
            </a:extLst>
          </p:cNvPr>
          <p:cNvSpPr txBox="1">
            <a:spLocks/>
          </p:cNvSpPr>
          <p:nvPr/>
        </p:nvSpPr>
        <p:spPr>
          <a:xfrm>
            <a:off x="720703" y="275395"/>
            <a:ext cx="10515600" cy="13255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/>
              <a:t>Vatne</a:t>
            </a:r>
            <a:r>
              <a:rPr lang="en-US" sz="4000" dirty="0"/>
              <a:t> </a:t>
            </a:r>
            <a:r>
              <a:rPr lang="en-US" sz="4000" dirty="0" err="1"/>
              <a:t>skytebane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9336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0BB7B2-4612-9F3D-B68B-6A971ADBE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469CA-1052-8989-9054-2268439CA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A5AE4DC-513C-42AE-915F-2F0DE49EF7D6}"/>
              </a:ext>
            </a:extLst>
          </p:cNvPr>
          <p:cNvSpPr txBox="1">
            <a:spLocks/>
          </p:cNvSpPr>
          <p:nvPr/>
        </p:nvSpPr>
        <p:spPr>
          <a:xfrm>
            <a:off x="714353" y="303889"/>
            <a:ext cx="10515600" cy="13255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/>
              <a:t>Rygge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18498D-074B-7B8B-93F0-F8B78213C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  <a14:imgEffect>
                      <a14:brightnessContrast bright="34000"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1716317"/>
            <a:ext cx="7772400" cy="3990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807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7">
            <a:extLst>
              <a:ext uri="{FF2B5EF4-FFF2-40B4-BE49-F238E27FC236}">
                <a16:creationId xmlns:a16="http://schemas.microsoft.com/office/drawing/2014/main" id="{3E6767AC-0436-41EC-442B-4A7EFEC1EC38}"/>
              </a:ext>
            </a:extLst>
          </p:cNvPr>
          <p:cNvSpPr txBox="1">
            <a:spLocks/>
          </p:cNvSpPr>
          <p:nvPr/>
        </p:nvSpPr>
        <p:spPr>
          <a:xfrm>
            <a:off x="2828304" y="1435283"/>
            <a:ext cx="6533685" cy="4943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nb-NO" sz="4000" dirty="0" err="1">
                <a:solidFill>
                  <a:srgbClr val="D66035"/>
                </a:solidFill>
              </a:rPr>
              <a:t>B</a:t>
            </a:r>
            <a:r>
              <a:rPr lang="nb-NO" sz="3600" dirty="0" err="1"/>
              <a:t>affle</a:t>
            </a:r>
            <a:r>
              <a:rPr lang="nb-NO" sz="3600" dirty="0"/>
              <a:t> </a:t>
            </a:r>
            <a:r>
              <a:rPr lang="nb-NO" sz="3600" dirty="0" err="1"/>
              <a:t>on</a:t>
            </a:r>
            <a:r>
              <a:rPr lang="nb-NO" sz="3600" dirty="0"/>
              <a:t> at all times</a:t>
            </a:r>
          </a:p>
          <a:p>
            <a:pPr algn="ctr"/>
            <a:endParaRPr lang="nb-NO" sz="3600" dirty="0"/>
          </a:p>
          <a:p>
            <a:pPr algn="ctr"/>
            <a:r>
              <a:rPr lang="nb-NO" sz="4000" dirty="0" err="1">
                <a:solidFill>
                  <a:srgbClr val="D66035"/>
                </a:solidFill>
              </a:rPr>
              <a:t>A</a:t>
            </a:r>
            <a:r>
              <a:rPr lang="nb-NO" sz="3600" dirty="0" err="1"/>
              <a:t>void</a:t>
            </a:r>
            <a:r>
              <a:rPr lang="nb-NO" sz="3600" dirty="0"/>
              <a:t> </a:t>
            </a:r>
            <a:r>
              <a:rPr lang="nb-NO" sz="3600" dirty="0" err="1"/>
              <a:t>nearby</a:t>
            </a:r>
            <a:r>
              <a:rPr lang="nb-NO" sz="3600" dirty="0"/>
              <a:t> </a:t>
            </a:r>
            <a:r>
              <a:rPr lang="nb-NO" sz="3600" dirty="0" err="1"/>
              <a:t>noise</a:t>
            </a:r>
            <a:r>
              <a:rPr lang="nb-NO" sz="3600" dirty="0"/>
              <a:t> </a:t>
            </a:r>
            <a:r>
              <a:rPr lang="nb-NO" sz="3600" dirty="0" err="1"/>
              <a:t>sources</a:t>
            </a:r>
            <a:endParaRPr lang="nb-NO" sz="3600" dirty="0"/>
          </a:p>
          <a:p>
            <a:pPr algn="ctr"/>
            <a:endParaRPr lang="nb-NO" sz="3600" dirty="0"/>
          </a:p>
          <a:p>
            <a:pPr algn="ctr"/>
            <a:r>
              <a:rPr lang="nb-NO" sz="4000" dirty="0" err="1">
                <a:solidFill>
                  <a:srgbClr val="D66035"/>
                </a:solidFill>
              </a:rPr>
              <a:t>S</a:t>
            </a:r>
            <a:r>
              <a:rPr lang="nb-NO" sz="3600" dirty="0" err="1"/>
              <a:t>uppress</a:t>
            </a:r>
            <a:r>
              <a:rPr lang="nb-NO" sz="3600" dirty="0"/>
              <a:t> </a:t>
            </a:r>
            <a:r>
              <a:rPr lang="nb-NO" sz="3600" dirty="0" err="1"/>
              <a:t>wind</a:t>
            </a:r>
            <a:r>
              <a:rPr lang="nb-NO" sz="3600" dirty="0"/>
              <a:t>, </a:t>
            </a:r>
            <a:r>
              <a:rPr lang="nb-NO" sz="3600" dirty="0" err="1"/>
              <a:t>place</a:t>
            </a:r>
            <a:r>
              <a:rPr lang="nb-NO" sz="3600" dirty="0"/>
              <a:t> </a:t>
            </a:r>
            <a:r>
              <a:rPr lang="nb-NO" sz="3600" dirty="0" err="1"/>
              <a:t>low</a:t>
            </a:r>
            <a:endParaRPr lang="nb-NO" sz="3600" dirty="0"/>
          </a:p>
          <a:p>
            <a:pPr algn="ctr"/>
            <a:endParaRPr lang="nb-NO" sz="3600" dirty="0"/>
          </a:p>
          <a:p>
            <a:pPr algn="ctr"/>
            <a:r>
              <a:rPr lang="nb-NO" sz="4000" dirty="0">
                <a:solidFill>
                  <a:srgbClr val="D66035"/>
                </a:solidFill>
              </a:rPr>
              <a:t>S</a:t>
            </a:r>
            <a:r>
              <a:rPr lang="nb-NO" sz="3600" dirty="0"/>
              <a:t>hield from ambient </a:t>
            </a:r>
            <a:r>
              <a:rPr lang="nb-NO" sz="3600" dirty="0" err="1"/>
              <a:t>noise</a:t>
            </a:r>
            <a:endParaRPr lang="nb-NO" sz="3600" dirty="0"/>
          </a:p>
          <a:p>
            <a:pPr algn="ctr"/>
            <a:endParaRPr lang="nb-NO" dirty="0"/>
          </a:p>
          <a:p>
            <a:pPr algn="ctr"/>
            <a:endParaRPr lang="nb-NO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677615-709C-8FC6-A61E-56E9F100E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5DC765-60A3-64EB-9B42-9670CDF68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53CF4A-C5E7-FC71-4DC2-21B8CF778A4A}"/>
              </a:ext>
            </a:extLst>
          </p:cNvPr>
          <p:cNvGrpSpPr/>
          <p:nvPr/>
        </p:nvGrpSpPr>
        <p:grpSpPr>
          <a:xfrm>
            <a:off x="3488756" y="2215316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7078EBD5-9098-09B3-648D-3AB069EB74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7F79B44A-3FA4-F64A-1109-51DB33CD4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4599271-11C0-17E6-0A77-CF1436064BCC}"/>
              </a:ext>
            </a:extLst>
          </p:cNvPr>
          <p:cNvGrpSpPr/>
          <p:nvPr/>
        </p:nvGrpSpPr>
        <p:grpSpPr>
          <a:xfrm>
            <a:off x="5847973" y="2215314"/>
            <a:ext cx="496064" cy="526748"/>
            <a:chOff x="7938" y="4763"/>
            <a:chExt cx="461963" cy="490538"/>
          </a:xfrm>
          <a:solidFill>
            <a:schemeClr val="bg1"/>
          </a:solidFill>
        </p:grpSpPr>
        <p:sp>
          <p:nvSpPr>
            <p:cNvPr id="8" name="Freeform 27">
              <a:extLst>
                <a:ext uri="{FF2B5EF4-FFF2-40B4-BE49-F238E27FC236}">
                  <a16:creationId xmlns:a16="http://schemas.microsoft.com/office/drawing/2014/main" id="{76D81C89-E7D8-33A4-2DE7-6C2ABB1D93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4763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5654708B-A303-843E-6E6A-9E11C7E2A2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3" y="65088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06515CCF-998F-42D3-38C5-EDA8772236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000" y="111125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D6B761-741E-D123-46E6-811C7BF333AD}"/>
              </a:ext>
            </a:extLst>
          </p:cNvPr>
          <p:cNvGrpSpPr/>
          <p:nvPr/>
        </p:nvGrpSpPr>
        <p:grpSpPr>
          <a:xfrm>
            <a:off x="3488751" y="4293522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4D49FCE5-1F17-2BE1-57E4-E81F431E4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7FBAD786-C516-2162-9CAA-B0A8317D6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B5ABCA-B5BB-DF76-77DE-54E980961DBE}"/>
              </a:ext>
            </a:extLst>
          </p:cNvPr>
          <p:cNvGrpSpPr/>
          <p:nvPr/>
        </p:nvGrpSpPr>
        <p:grpSpPr>
          <a:xfrm>
            <a:off x="5847968" y="4293520"/>
            <a:ext cx="496064" cy="526748"/>
            <a:chOff x="7938" y="4763"/>
            <a:chExt cx="461963" cy="490538"/>
          </a:xfrm>
          <a:solidFill>
            <a:schemeClr val="bg1"/>
          </a:solidFill>
        </p:grpSpPr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18FB4B97-5502-FCF5-8546-96D3FB0A99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4763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" name="Freeform 28">
              <a:extLst>
                <a:ext uri="{FF2B5EF4-FFF2-40B4-BE49-F238E27FC236}">
                  <a16:creationId xmlns:a16="http://schemas.microsoft.com/office/drawing/2014/main" id="{BC9B3FC4-BAD4-2A0D-65DF-E86FA7C1B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3" y="65088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" name="Freeform 29">
              <a:extLst>
                <a:ext uri="{FF2B5EF4-FFF2-40B4-BE49-F238E27FC236}">
                  <a16:creationId xmlns:a16="http://schemas.microsoft.com/office/drawing/2014/main" id="{7A4D5A9D-B8A1-1093-3F2D-79C295EA87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000" y="111125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7551EF2-3A4B-10E9-5144-79F04F482981}"/>
              </a:ext>
            </a:extLst>
          </p:cNvPr>
          <p:cNvSpPr txBox="1"/>
          <p:nvPr/>
        </p:nvSpPr>
        <p:spPr>
          <a:xfrm>
            <a:off x="5931761" y="5493625"/>
            <a:ext cx="1847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d-ID" sz="1350">
              <a:solidFill>
                <a:schemeClr val="tx1">
                  <a:lumMod val="50000"/>
                  <a:lumOff val="50000"/>
                </a:schemeClr>
              </a:solidFill>
              <a:latin typeface="Raleway" panose="020B0003030101060003" pitchFamily="34" charset="0"/>
            </a:endParaRPr>
          </a:p>
        </p:txBody>
      </p:sp>
      <p:sp>
        <p:nvSpPr>
          <p:cNvPr id="19" name="Title 3">
            <a:extLst>
              <a:ext uri="{FF2B5EF4-FFF2-40B4-BE49-F238E27FC236}">
                <a16:creationId xmlns:a16="http://schemas.microsoft.com/office/drawing/2014/main" id="{686CBFDE-28D3-A7AA-4A19-60383078DC06}"/>
              </a:ext>
            </a:extLst>
          </p:cNvPr>
          <p:cNvSpPr txBox="1">
            <a:spLocks/>
          </p:cNvSpPr>
          <p:nvPr/>
        </p:nvSpPr>
        <p:spPr>
          <a:xfrm>
            <a:off x="720703" y="275395"/>
            <a:ext cx="10515600" cy="13255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Technical placement</a:t>
            </a:r>
          </a:p>
        </p:txBody>
      </p:sp>
    </p:spTree>
    <p:extLst>
      <p:ext uri="{BB962C8B-B14F-4D97-AF65-F5344CB8AC3E}">
        <p14:creationId xmlns:p14="http://schemas.microsoft.com/office/powerpoint/2010/main" val="94821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20F9FA-0BA0-4C27-66EB-8DF4357B4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E3BA2-F24C-CB80-A869-B92060C3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09DC500-D4F7-519C-6AA3-AB814E79F5C7}"/>
              </a:ext>
            </a:extLst>
          </p:cNvPr>
          <p:cNvGrpSpPr/>
          <p:nvPr/>
        </p:nvGrpSpPr>
        <p:grpSpPr>
          <a:xfrm>
            <a:off x="3488756" y="2215316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DDFD28B7-8253-C76C-962F-3E075B3D55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B9225045-10EC-0070-E47C-3D7911D32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52F5661-4C70-25DA-4CF3-56514DF492A4}"/>
              </a:ext>
            </a:extLst>
          </p:cNvPr>
          <p:cNvGrpSpPr/>
          <p:nvPr/>
        </p:nvGrpSpPr>
        <p:grpSpPr>
          <a:xfrm>
            <a:off x="5847973" y="2215314"/>
            <a:ext cx="496064" cy="526748"/>
            <a:chOff x="7938" y="4763"/>
            <a:chExt cx="461963" cy="490538"/>
          </a:xfrm>
          <a:solidFill>
            <a:schemeClr val="bg1"/>
          </a:solidFill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65AD826D-420E-362A-A669-54B2D51761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4763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86CC9ABF-8D1B-2721-26A8-3A4F99D499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3" y="65088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3EC539A-D42D-2B21-6F51-2BC7A915A2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000" y="111125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29" name="Freeform 33">
            <a:extLst>
              <a:ext uri="{FF2B5EF4-FFF2-40B4-BE49-F238E27FC236}">
                <a16:creationId xmlns:a16="http://schemas.microsoft.com/office/drawing/2014/main" id="{D83B18EF-1B0B-5395-D086-874C7A13EC68}"/>
              </a:ext>
            </a:extLst>
          </p:cNvPr>
          <p:cNvSpPr>
            <a:spLocks noEditPoints="1"/>
          </p:cNvSpPr>
          <p:nvPr/>
        </p:nvSpPr>
        <p:spPr bwMode="auto">
          <a:xfrm>
            <a:off x="8256636" y="2314814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137704-CC9B-D21A-52C1-23021EBF1AA5}"/>
              </a:ext>
            </a:extLst>
          </p:cNvPr>
          <p:cNvGrpSpPr/>
          <p:nvPr/>
        </p:nvGrpSpPr>
        <p:grpSpPr>
          <a:xfrm>
            <a:off x="3488751" y="4293522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31" name="Freeform 16">
              <a:extLst>
                <a:ext uri="{FF2B5EF4-FFF2-40B4-BE49-F238E27FC236}">
                  <a16:creationId xmlns:a16="http://schemas.microsoft.com/office/drawing/2014/main" id="{0125A818-550F-EDB2-872E-23972F2587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E5DCD7BA-93FD-774A-D202-8376B0C9D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33" name="Freeform 33">
            <a:extLst>
              <a:ext uri="{FF2B5EF4-FFF2-40B4-BE49-F238E27FC236}">
                <a16:creationId xmlns:a16="http://schemas.microsoft.com/office/drawing/2014/main" id="{78F14DB8-E824-2AF9-ACC2-F039F7D98379}"/>
              </a:ext>
            </a:extLst>
          </p:cNvPr>
          <p:cNvSpPr>
            <a:spLocks noEditPoints="1"/>
          </p:cNvSpPr>
          <p:nvPr/>
        </p:nvSpPr>
        <p:spPr bwMode="auto">
          <a:xfrm>
            <a:off x="8256631" y="4393020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5FEC01E5-BDB9-1901-311E-F9FC85EA73FD}"/>
              </a:ext>
            </a:extLst>
          </p:cNvPr>
          <p:cNvSpPr txBox="1">
            <a:spLocks/>
          </p:cNvSpPr>
          <p:nvPr/>
        </p:nvSpPr>
        <p:spPr>
          <a:xfrm>
            <a:off x="3331244" y="249368"/>
            <a:ext cx="5385784" cy="665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4D1B677-82F3-641D-12DE-96E6ECC70F57}"/>
              </a:ext>
            </a:extLst>
          </p:cNvPr>
          <p:cNvGrpSpPr/>
          <p:nvPr/>
        </p:nvGrpSpPr>
        <p:grpSpPr>
          <a:xfrm>
            <a:off x="6915002" y="1975505"/>
            <a:ext cx="4999560" cy="3167541"/>
            <a:chOff x="6967247" y="1979663"/>
            <a:chExt cx="4999560" cy="3167541"/>
          </a:xfrm>
        </p:grpSpPr>
        <p:pic>
          <p:nvPicPr>
            <p:cNvPr id="36" name="Bilde 5" descr="Et bilde som inneholder tekst&#10;&#10;Automatisk generert beskrivelse">
              <a:extLst>
                <a:ext uri="{FF2B5EF4-FFF2-40B4-BE49-F238E27FC236}">
                  <a16:creationId xmlns:a16="http://schemas.microsoft.com/office/drawing/2014/main" id="{EF916FEB-ADF0-9E79-2CE4-06C52EBFC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67247" y="1979663"/>
              <a:ext cx="4999560" cy="2812253"/>
            </a:xfrm>
            <a:prstGeom prst="rect">
              <a:avLst/>
            </a:prstGeom>
          </p:spPr>
        </p:pic>
        <p:pic>
          <p:nvPicPr>
            <p:cNvPr id="37" name="Bilde 8">
              <a:extLst>
                <a:ext uri="{FF2B5EF4-FFF2-40B4-BE49-F238E27FC236}">
                  <a16:creationId xmlns:a16="http://schemas.microsoft.com/office/drawing/2014/main" id="{CD385326-FE77-0C5F-CDD5-813DAAB40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78256" y="4230807"/>
              <a:ext cx="905710" cy="916397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D6860E1-9E5C-061A-1668-FB0F0319AEE2}"/>
              </a:ext>
            </a:extLst>
          </p:cNvPr>
          <p:cNvGrpSpPr/>
          <p:nvPr/>
        </p:nvGrpSpPr>
        <p:grpSpPr>
          <a:xfrm>
            <a:off x="830328" y="1975505"/>
            <a:ext cx="5015755" cy="3167541"/>
            <a:chOff x="225192" y="1979664"/>
            <a:chExt cx="5015755" cy="3167541"/>
          </a:xfrm>
        </p:grpSpPr>
        <p:pic>
          <p:nvPicPr>
            <p:cNvPr id="39" name="Bilde 2" descr="Et bilde som inneholder tekst&#10;&#10;Automatisk generert beskrivelse">
              <a:extLst>
                <a:ext uri="{FF2B5EF4-FFF2-40B4-BE49-F238E27FC236}">
                  <a16:creationId xmlns:a16="http://schemas.microsoft.com/office/drawing/2014/main" id="{1DFE1B3E-455D-CA75-B8B0-E1883C8C1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192" y="1979664"/>
              <a:ext cx="4999561" cy="2812253"/>
            </a:xfrm>
            <a:prstGeom prst="rect">
              <a:avLst/>
            </a:prstGeom>
          </p:spPr>
        </p:pic>
        <p:pic>
          <p:nvPicPr>
            <p:cNvPr id="40" name="Bilde 18">
              <a:extLst>
                <a:ext uri="{FF2B5EF4-FFF2-40B4-BE49-F238E27FC236}">
                  <a16:creationId xmlns:a16="http://schemas.microsoft.com/office/drawing/2014/main" id="{E5702CA2-2957-805F-876B-57D777D02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5237" y="4230808"/>
              <a:ext cx="905710" cy="916397"/>
            </a:xfrm>
            <a:prstGeom prst="rect">
              <a:avLst/>
            </a:prstGeom>
          </p:spPr>
        </p:pic>
      </p:grpSp>
      <p:sp>
        <p:nvSpPr>
          <p:cNvPr id="41" name="TekstSylinder 19">
            <a:extLst>
              <a:ext uri="{FF2B5EF4-FFF2-40B4-BE49-F238E27FC236}">
                <a16:creationId xmlns:a16="http://schemas.microsoft.com/office/drawing/2014/main" id="{8DEA7C9F-5047-FA12-B0A2-E66D4C80B86F}"/>
              </a:ext>
            </a:extLst>
          </p:cNvPr>
          <p:cNvSpPr txBox="1"/>
          <p:nvPr/>
        </p:nvSpPr>
        <p:spPr>
          <a:xfrm>
            <a:off x="830328" y="5064748"/>
            <a:ext cx="4885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Wind generates noise in the microphones</a:t>
            </a:r>
          </a:p>
        </p:txBody>
      </p:sp>
      <p:sp>
        <p:nvSpPr>
          <p:cNvPr id="42" name="TekstSylinder 20">
            <a:extLst>
              <a:ext uri="{FF2B5EF4-FFF2-40B4-BE49-F238E27FC236}">
                <a16:creationId xmlns:a16="http://schemas.microsoft.com/office/drawing/2014/main" id="{E862928D-01E4-6041-1B72-F965712805BC}"/>
              </a:ext>
            </a:extLst>
          </p:cNvPr>
          <p:cNvSpPr txBox="1"/>
          <p:nvPr/>
        </p:nvSpPr>
        <p:spPr>
          <a:xfrm>
            <a:off x="6931196" y="5143046"/>
            <a:ext cx="4885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The baffle muffles the wind noise</a:t>
            </a:r>
          </a:p>
        </p:txBody>
      </p:sp>
      <p:sp>
        <p:nvSpPr>
          <p:cNvPr id="43" name="TekstSylinder 21">
            <a:extLst>
              <a:ext uri="{FF2B5EF4-FFF2-40B4-BE49-F238E27FC236}">
                <a16:creationId xmlns:a16="http://schemas.microsoft.com/office/drawing/2014/main" id="{013051B7-E077-CEC9-90A7-EA23D4605C2A}"/>
              </a:ext>
            </a:extLst>
          </p:cNvPr>
          <p:cNvSpPr txBox="1"/>
          <p:nvPr/>
        </p:nvSpPr>
        <p:spPr>
          <a:xfrm>
            <a:off x="721472" y="307392"/>
            <a:ext cx="7042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D66035"/>
                </a:solidFill>
                <a:latin typeface="+mj-lt"/>
              </a:rPr>
              <a:t>B</a:t>
            </a:r>
            <a:r>
              <a:rPr lang="en-GB" sz="4000" dirty="0">
                <a:latin typeface="+mj-lt"/>
              </a:rPr>
              <a:t>affle on at all times</a:t>
            </a:r>
          </a:p>
        </p:txBody>
      </p:sp>
    </p:spTree>
    <p:extLst>
      <p:ext uri="{BB962C8B-B14F-4D97-AF65-F5344CB8AC3E}">
        <p14:creationId xmlns:p14="http://schemas.microsoft.com/office/powerpoint/2010/main" val="26157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11B242-F7CC-E8A5-D39B-D174FE9F5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B568EB-F937-F40D-1EEA-309DE1876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8B7C973-6FB1-FF42-2F75-682095C2631C}"/>
              </a:ext>
            </a:extLst>
          </p:cNvPr>
          <p:cNvGrpSpPr/>
          <p:nvPr/>
        </p:nvGrpSpPr>
        <p:grpSpPr>
          <a:xfrm>
            <a:off x="3488756" y="2215316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B15A4F24-D7A5-F6C6-A6E6-A0F7AFC6F7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3457244D-E9D5-C370-0A38-CD06580D8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1" name="Freeform 33">
            <a:extLst>
              <a:ext uri="{FF2B5EF4-FFF2-40B4-BE49-F238E27FC236}">
                <a16:creationId xmlns:a16="http://schemas.microsoft.com/office/drawing/2014/main" id="{5A1836BC-99AD-4DC7-D91D-F768355EF5F8}"/>
              </a:ext>
            </a:extLst>
          </p:cNvPr>
          <p:cNvSpPr>
            <a:spLocks noEditPoints="1"/>
          </p:cNvSpPr>
          <p:nvPr/>
        </p:nvSpPr>
        <p:spPr bwMode="auto">
          <a:xfrm>
            <a:off x="8256636" y="2314814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D0D6EC-5F1E-196B-CACC-58BF7A60DE7B}"/>
              </a:ext>
            </a:extLst>
          </p:cNvPr>
          <p:cNvGrpSpPr/>
          <p:nvPr/>
        </p:nvGrpSpPr>
        <p:grpSpPr>
          <a:xfrm>
            <a:off x="3488751" y="4293522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7A81BC22-5495-1C18-4566-991F0289BD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4901A8C3-24F3-BAA3-1D7E-6FF8E956D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9" name="Freeform 33">
            <a:extLst>
              <a:ext uri="{FF2B5EF4-FFF2-40B4-BE49-F238E27FC236}">
                <a16:creationId xmlns:a16="http://schemas.microsoft.com/office/drawing/2014/main" id="{80A5B214-2AE4-75AE-044C-1DC039C85521}"/>
              </a:ext>
            </a:extLst>
          </p:cNvPr>
          <p:cNvSpPr>
            <a:spLocks noEditPoints="1"/>
          </p:cNvSpPr>
          <p:nvPr/>
        </p:nvSpPr>
        <p:spPr bwMode="auto">
          <a:xfrm>
            <a:off x="8256631" y="4393020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1A69C1-143C-F4E3-DC72-0E3736330097}"/>
              </a:ext>
            </a:extLst>
          </p:cNvPr>
          <p:cNvSpPr txBox="1">
            <a:spLocks/>
          </p:cNvSpPr>
          <p:nvPr/>
        </p:nvSpPr>
        <p:spPr>
          <a:xfrm>
            <a:off x="3331244" y="249368"/>
            <a:ext cx="5385784" cy="665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/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34E940E8-2AEE-B988-5D1D-CC395D8BE20B}"/>
              </a:ext>
            </a:extLst>
          </p:cNvPr>
          <p:cNvSpPr txBox="1">
            <a:spLocks/>
          </p:cNvSpPr>
          <p:nvPr/>
        </p:nvSpPr>
        <p:spPr>
          <a:xfrm>
            <a:off x="720393" y="308759"/>
            <a:ext cx="78867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D66035"/>
                </a:solidFill>
              </a:rPr>
              <a:t>A</a:t>
            </a:r>
            <a:r>
              <a:rPr lang="nb-NO" sz="4000" dirty="0" err="1"/>
              <a:t>void</a:t>
            </a:r>
            <a:r>
              <a:rPr lang="nb-NO" sz="4000" dirty="0"/>
              <a:t> </a:t>
            </a:r>
            <a:r>
              <a:rPr lang="nb-NO" sz="4000" dirty="0" err="1"/>
              <a:t>nearby</a:t>
            </a:r>
            <a:r>
              <a:rPr lang="nb-NO" sz="4000" dirty="0"/>
              <a:t> </a:t>
            </a:r>
            <a:r>
              <a:rPr lang="nb-NO" sz="4000" dirty="0" err="1"/>
              <a:t>noise</a:t>
            </a:r>
            <a:r>
              <a:rPr lang="nb-NO" sz="4000" dirty="0"/>
              <a:t> </a:t>
            </a:r>
            <a:r>
              <a:rPr lang="nb-NO" sz="4000" dirty="0" err="1"/>
              <a:t>sources</a:t>
            </a:r>
            <a:endParaRPr lang="en-US" sz="4000" dirty="0"/>
          </a:p>
        </p:txBody>
      </p:sp>
      <p:sp>
        <p:nvSpPr>
          <p:cNvPr id="23" name="TekstSylinder 17">
            <a:extLst>
              <a:ext uri="{FF2B5EF4-FFF2-40B4-BE49-F238E27FC236}">
                <a16:creationId xmlns:a16="http://schemas.microsoft.com/office/drawing/2014/main" id="{BE0E4E03-B27C-8EF4-3EF7-6AFE9DDBA218}"/>
              </a:ext>
            </a:extLst>
          </p:cNvPr>
          <p:cNvSpPr txBox="1"/>
          <p:nvPr/>
        </p:nvSpPr>
        <p:spPr>
          <a:xfrm>
            <a:off x="358275" y="5143046"/>
            <a:ext cx="48859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An increase in the ambient noise level around the array will decrease the arrays detection range</a:t>
            </a:r>
          </a:p>
          <a:p>
            <a:endParaRPr lang="en-GB" dirty="0"/>
          </a:p>
        </p:txBody>
      </p:sp>
      <p:sp>
        <p:nvSpPr>
          <p:cNvPr id="24" name="TekstSylinder 18">
            <a:extLst>
              <a:ext uri="{FF2B5EF4-FFF2-40B4-BE49-F238E27FC236}">
                <a16:creationId xmlns:a16="http://schemas.microsoft.com/office/drawing/2014/main" id="{39F517CA-1CE6-4916-028E-4065967E4178}"/>
              </a:ext>
            </a:extLst>
          </p:cNvPr>
          <p:cNvSpPr txBox="1"/>
          <p:nvPr/>
        </p:nvSpPr>
        <p:spPr>
          <a:xfrm>
            <a:off x="6998021" y="5143046"/>
            <a:ext cx="48859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Place the array away from the noise source</a:t>
            </a:r>
          </a:p>
          <a:p>
            <a:pPr marL="285750" indent="-285750"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Remove the noise source if possible</a:t>
            </a:r>
          </a:p>
          <a:p>
            <a:pPr marL="285750" indent="-285750"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Detection range increases logarithmically in relation to distance from noise sources.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5" name="Bilde 2" descr="Et bilde som inneholder tekst, enhet&#10;&#10;Automatisk generert beskrivelse">
            <a:extLst>
              <a:ext uri="{FF2B5EF4-FFF2-40B4-BE49-F238E27FC236}">
                <a16:creationId xmlns:a16="http://schemas.microsoft.com/office/drawing/2014/main" id="{E019F5E8-2DE5-BB67-9AD0-354CF5EB6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05" y="1978723"/>
            <a:ext cx="5001232" cy="2813193"/>
          </a:xfrm>
          <a:prstGeom prst="rect">
            <a:avLst/>
          </a:prstGeom>
        </p:spPr>
      </p:pic>
      <p:pic>
        <p:nvPicPr>
          <p:cNvPr id="26" name="Bilde 4">
            <a:extLst>
              <a:ext uri="{FF2B5EF4-FFF2-40B4-BE49-F238E27FC236}">
                <a16:creationId xmlns:a16="http://schemas.microsoft.com/office/drawing/2014/main" id="{0C98959B-716A-2454-05DC-0EE33A7EC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166" y="1978724"/>
            <a:ext cx="5001229" cy="2813192"/>
          </a:xfrm>
          <a:prstGeom prst="rect">
            <a:avLst/>
          </a:prstGeom>
        </p:spPr>
      </p:pic>
      <p:pic>
        <p:nvPicPr>
          <p:cNvPr id="27" name="Bilde 19">
            <a:extLst>
              <a:ext uri="{FF2B5EF4-FFF2-40B4-BE49-F238E27FC236}">
                <a16:creationId xmlns:a16="http://schemas.microsoft.com/office/drawing/2014/main" id="{36E7F5E2-28ED-F728-79DC-581F0057D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8256" y="4230807"/>
            <a:ext cx="905710" cy="916397"/>
          </a:xfrm>
          <a:prstGeom prst="rect">
            <a:avLst/>
          </a:prstGeom>
        </p:spPr>
      </p:pic>
      <p:pic>
        <p:nvPicPr>
          <p:cNvPr id="28" name="Bilde 20">
            <a:extLst>
              <a:ext uri="{FF2B5EF4-FFF2-40B4-BE49-F238E27FC236}">
                <a16:creationId xmlns:a16="http://schemas.microsoft.com/office/drawing/2014/main" id="{44BC33BB-F69C-EB3C-E782-0172CB187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5237" y="4230808"/>
            <a:ext cx="905710" cy="91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0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3B89C9-83F2-E188-DB76-D397782DB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D69B4F-8400-B1AF-7AC0-4FB7F527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3AC0C5-0867-8088-8514-6241E16DDDCB}"/>
              </a:ext>
            </a:extLst>
          </p:cNvPr>
          <p:cNvGrpSpPr/>
          <p:nvPr/>
        </p:nvGrpSpPr>
        <p:grpSpPr>
          <a:xfrm>
            <a:off x="3488756" y="2215316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66A03198-D340-76A5-156C-DC026BE354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2CFE4105-4E5B-E83F-398C-3F49A0296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1" name="Freeform 33">
            <a:extLst>
              <a:ext uri="{FF2B5EF4-FFF2-40B4-BE49-F238E27FC236}">
                <a16:creationId xmlns:a16="http://schemas.microsoft.com/office/drawing/2014/main" id="{E684055F-2B0F-CDC6-498C-9CDF2CA1A4A5}"/>
              </a:ext>
            </a:extLst>
          </p:cNvPr>
          <p:cNvSpPr>
            <a:spLocks noEditPoints="1"/>
          </p:cNvSpPr>
          <p:nvPr/>
        </p:nvSpPr>
        <p:spPr bwMode="auto">
          <a:xfrm>
            <a:off x="8256636" y="2314814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85C516-A115-DD97-6F92-2A6D135C413D}"/>
              </a:ext>
            </a:extLst>
          </p:cNvPr>
          <p:cNvGrpSpPr/>
          <p:nvPr/>
        </p:nvGrpSpPr>
        <p:grpSpPr>
          <a:xfrm>
            <a:off x="3488751" y="4293522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80D3601D-6FAA-0E29-16C4-0449E11428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C29D962C-F02A-C928-08AC-006B8CDD4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9" name="Freeform 33">
            <a:extLst>
              <a:ext uri="{FF2B5EF4-FFF2-40B4-BE49-F238E27FC236}">
                <a16:creationId xmlns:a16="http://schemas.microsoft.com/office/drawing/2014/main" id="{70E278B3-7A69-6414-733D-DA7D1A462CB2}"/>
              </a:ext>
            </a:extLst>
          </p:cNvPr>
          <p:cNvSpPr>
            <a:spLocks noEditPoints="1"/>
          </p:cNvSpPr>
          <p:nvPr/>
        </p:nvSpPr>
        <p:spPr bwMode="auto">
          <a:xfrm>
            <a:off x="8256631" y="4393020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EA0A5EA-6F79-3F95-55CE-B607CA7114CA}"/>
              </a:ext>
            </a:extLst>
          </p:cNvPr>
          <p:cNvSpPr txBox="1">
            <a:spLocks/>
          </p:cNvSpPr>
          <p:nvPr/>
        </p:nvSpPr>
        <p:spPr>
          <a:xfrm>
            <a:off x="3331244" y="249368"/>
            <a:ext cx="5385784" cy="665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/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E49BE19F-6DCC-576C-C203-F8F31B27A35B}"/>
              </a:ext>
            </a:extLst>
          </p:cNvPr>
          <p:cNvSpPr txBox="1">
            <a:spLocks/>
          </p:cNvSpPr>
          <p:nvPr/>
        </p:nvSpPr>
        <p:spPr>
          <a:xfrm>
            <a:off x="721471" y="302944"/>
            <a:ext cx="78867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b="1">
                <a:solidFill>
                  <a:srgbClr val="E9661B"/>
                </a:solidFill>
              </a:rPr>
              <a:t>S</a:t>
            </a:r>
            <a:r>
              <a:rPr lang="nb-NO" sz="4000"/>
              <a:t>uppress wind, place low</a:t>
            </a:r>
            <a:endParaRPr lang="en-US" sz="4000" dirty="0"/>
          </a:p>
        </p:txBody>
      </p:sp>
      <p:sp>
        <p:nvSpPr>
          <p:cNvPr id="23" name="TekstSylinder 19">
            <a:extLst>
              <a:ext uri="{FF2B5EF4-FFF2-40B4-BE49-F238E27FC236}">
                <a16:creationId xmlns:a16="http://schemas.microsoft.com/office/drawing/2014/main" id="{1061EE3B-C063-28BE-E963-910B2054F7A5}"/>
              </a:ext>
            </a:extLst>
          </p:cNvPr>
          <p:cNvSpPr txBox="1"/>
          <p:nvPr/>
        </p:nvSpPr>
        <p:spPr>
          <a:xfrm>
            <a:off x="830328" y="5040602"/>
            <a:ext cx="4885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The wind tend to be weaker, and thereby less noisy, closer to the ground</a:t>
            </a:r>
          </a:p>
        </p:txBody>
      </p:sp>
      <p:sp>
        <p:nvSpPr>
          <p:cNvPr id="24" name="TekstSylinder 20">
            <a:extLst>
              <a:ext uri="{FF2B5EF4-FFF2-40B4-BE49-F238E27FC236}">
                <a16:creationId xmlns:a16="http://schemas.microsoft.com/office/drawing/2014/main" id="{020A1BA3-2C0F-781C-4365-E67DE39601FD}"/>
              </a:ext>
            </a:extLst>
          </p:cNvPr>
          <p:cNvSpPr txBox="1"/>
          <p:nvPr/>
        </p:nvSpPr>
        <p:spPr>
          <a:xfrm>
            <a:off x="6998021" y="5103152"/>
            <a:ext cx="4885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Try placing the array as close to the ground as possible, without obstructing the microphones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97CC59B-18D8-DC1F-AB7E-B9E13A83C2A0}"/>
              </a:ext>
            </a:extLst>
          </p:cNvPr>
          <p:cNvGrpSpPr/>
          <p:nvPr/>
        </p:nvGrpSpPr>
        <p:grpSpPr>
          <a:xfrm>
            <a:off x="6963952" y="1979662"/>
            <a:ext cx="4999561" cy="3167542"/>
            <a:chOff x="6963952" y="1979662"/>
            <a:chExt cx="4999561" cy="3167542"/>
          </a:xfrm>
        </p:grpSpPr>
        <p:pic>
          <p:nvPicPr>
            <p:cNvPr id="26" name="Bilde 23">
              <a:extLst>
                <a:ext uri="{FF2B5EF4-FFF2-40B4-BE49-F238E27FC236}">
                  <a16:creationId xmlns:a16="http://schemas.microsoft.com/office/drawing/2014/main" id="{ACF3F97A-7C99-BADB-810E-00DB005F2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63952" y="1979662"/>
              <a:ext cx="4999561" cy="2812253"/>
            </a:xfrm>
            <a:prstGeom prst="rect">
              <a:avLst/>
            </a:prstGeom>
          </p:spPr>
        </p:pic>
        <p:pic>
          <p:nvPicPr>
            <p:cNvPr id="27" name="Bilde 8">
              <a:extLst>
                <a:ext uri="{FF2B5EF4-FFF2-40B4-BE49-F238E27FC236}">
                  <a16:creationId xmlns:a16="http://schemas.microsoft.com/office/drawing/2014/main" id="{EE651C56-071B-127F-65E5-7D22A7D8F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78256" y="4230807"/>
              <a:ext cx="905710" cy="91639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2ED506F-B77A-70C3-958B-066C49EB2B6F}"/>
              </a:ext>
            </a:extLst>
          </p:cNvPr>
          <p:cNvGrpSpPr/>
          <p:nvPr/>
        </p:nvGrpSpPr>
        <p:grpSpPr>
          <a:xfrm>
            <a:off x="830328" y="1937246"/>
            <a:ext cx="5011654" cy="3167091"/>
            <a:chOff x="229293" y="1980114"/>
            <a:chExt cx="5011654" cy="3167091"/>
          </a:xfrm>
        </p:grpSpPr>
        <p:pic>
          <p:nvPicPr>
            <p:cNvPr id="29" name="Bilde 21">
              <a:extLst>
                <a:ext uri="{FF2B5EF4-FFF2-40B4-BE49-F238E27FC236}">
                  <a16:creationId xmlns:a16="http://schemas.microsoft.com/office/drawing/2014/main" id="{3EB2E27F-B46E-3C70-7B6F-4DA6FA270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9293" y="1980114"/>
              <a:ext cx="4998757" cy="2811801"/>
            </a:xfrm>
            <a:prstGeom prst="rect">
              <a:avLst/>
            </a:prstGeom>
          </p:spPr>
        </p:pic>
        <p:pic>
          <p:nvPicPr>
            <p:cNvPr id="30" name="Bilde 18">
              <a:extLst>
                <a:ext uri="{FF2B5EF4-FFF2-40B4-BE49-F238E27FC236}">
                  <a16:creationId xmlns:a16="http://schemas.microsoft.com/office/drawing/2014/main" id="{BAA51AF4-9D77-FD57-D2E2-FE3362F4A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5237" y="4230808"/>
              <a:ext cx="905710" cy="916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074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DC649E-28CF-6BFC-3B62-21905FFC4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C6A545-D7BC-D83E-517F-6CB35EB04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sp>
        <p:nvSpPr>
          <p:cNvPr id="4" name="Freeform 33">
            <a:extLst>
              <a:ext uri="{FF2B5EF4-FFF2-40B4-BE49-F238E27FC236}">
                <a16:creationId xmlns:a16="http://schemas.microsoft.com/office/drawing/2014/main" id="{D202E697-AA6D-AD37-4C2B-71DE139D2729}"/>
              </a:ext>
            </a:extLst>
          </p:cNvPr>
          <p:cNvSpPr>
            <a:spLocks noEditPoints="1"/>
          </p:cNvSpPr>
          <p:nvPr/>
        </p:nvSpPr>
        <p:spPr bwMode="auto">
          <a:xfrm>
            <a:off x="8256636" y="2314814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" name="Freeform 33">
            <a:extLst>
              <a:ext uri="{FF2B5EF4-FFF2-40B4-BE49-F238E27FC236}">
                <a16:creationId xmlns:a16="http://schemas.microsoft.com/office/drawing/2014/main" id="{833525A4-58DB-324F-8A1B-C6D919DDA218}"/>
              </a:ext>
            </a:extLst>
          </p:cNvPr>
          <p:cNvSpPr>
            <a:spLocks noEditPoints="1"/>
          </p:cNvSpPr>
          <p:nvPr/>
        </p:nvSpPr>
        <p:spPr bwMode="auto">
          <a:xfrm>
            <a:off x="8256631" y="4393020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F76BC27-3B16-F29D-4004-2CD7BF0AA3B5}"/>
              </a:ext>
            </a:extLst>
          </p:cNvPr>
          <p:cNvSpPr txBox="1">
            <a:spLocks/>
          </p:cNvSpPr>
          <p:nvPr/>
        </p:nvSpPr>
        <p:spPr>
          <a:xfrm>
            <a:off x="3331244" y="249368"/>
            <a:ext cx="5385784" cy="665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4F7A7883-86FF-9F6B-A826-640355B370FE}"/>
              </a:ext>
            </a:extLst>
          </p:cNvPr>
          <p:cNvSpPr txBox="1">
            <a:spLocks/>
          </p:cNvSpPr>
          <p:nvPr/>
        </p:nvSpPr>
        <p:spPr>
          <a:xfrm>
            <a:off x="723726" y="317086"/>
            <a:ext cx="78867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b="1">
                <a:solidFill>
                  <a:srgbClr val="E9661B"/>
                </a:solidFill>
              </a:rPr>
              <a:t>S</a:t>
            </a:r>
            <a:r>
              <a:rPr lang="nb-NO" sz="4000"/>
              <a:t>hield from ambient noise</a:t>
            </a:r>
            <a:endParaRPr lang="en-US" sz="4000" dirty="0"/>
          </a:p>
        </p:txBody>
      </p:sp>
      <p:sp>
        <p:nvSpPr>
          <p:cNvPr id="8" name="TekstSylinder 17">
            <a:extLst>
              <a:ext uri="{FF2B5EF4-FFF2-40B4-BE49-F238E27FC236}">
                <a16:creationId xmlns:a16="http://schemas.microsoft.com/office/drawing/2014/main" id="{22A7C920-4D3F-A561-03F3-13FFD8508ABC}"/>
              </a:ext>
            </a:extLst>
          </p:cNvPr>
          <p:cNvSpPr txBox="1"/>
          <p:nvPr/>
        </p:nvSpPr>
        <p:spPr>
          <a:xfrm>
            <a:off x="504370" y="5072366"/>
            <a:ext cx="4885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An increase in the ambient noise level around the array will decrease the arrays detection range</a:t>
            </a:r>
          </a:p>
        </p:txBody>
      </p:sp>
      <p:sp>
        <p:nvSpPr>
          <p:cNvPr id="9" name="TekstSylinder 18">
            <a:extLst>
              <a:ext uri="{FF2B5EF4-FFF2-40B4-BE49-F238E27FC236}">
                <a16:creationId xmlns:a16="http://schemas.microsoft.com/office/drawing/2014/main" id="{E8A6AD80-37E8-E0DA-19FE-64B2E97D0BCF}"/>
              </a:ext>
            </a:extLst>
          </p:cNvPr>
          <p:cNvSpPr txBox="1"/>
          <p:nvPr/>
        </p:nvSpPr>
        <p:spPr>
          <a:xfrm>
            <a:off x="6668813" y="5143046"/>
            <a:ext cx="4885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Shield the sensor from the noise source to reduce background noise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164D6C-4BF1-5341-5987-C742615AF0B4}"/>
              </a:ext>
            </a:extLst>
          </p:cNvPr>
          <p:cNvGrpSpPr>
            <a:grpSpLocks noChangeAspect="1"/>
          </p:cNvGrpSpPr>
          <p:nvPr/>
        </p:nvGrpSpPr>
        <p:grpSpPr>
          <a:xfrm>
            <a:off x="6668813" y="1974564"/>
            <a:ext cx="5001231" cy="3168482"/>
            <a:chOff x="6958165" y="1978723"/>
            <a:chExt cx="5001230" cy="3168481"/>
          </a:xfrm>
        </p:grpSpPr>
        <p:pic>
          <p:nvPicPr>
            <p:cNvPr id="11" name="Bilde 6">
              <a:extLst>
                <a:ext uri="{FF2B5EF4-FFF2-40B4-BE49-F238E27FC236}">
                  <a16:creationId xmlns:a16="http://schemas.microsoft.com/office/drawing/2014/main" id="{D9FA6883-74E1-1C81-4277-2D5EB31A5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58165" y="1978723"/>
              <a:ext cx="5001230" cy="2813192"/>
            </a:xfrm>
            <a:prstGeom prst="rect">
              <a:avLst/>
            </a:prstGeom>
          </p:spPr>
        </p:pic>
        <p:pic>
          <p:nvPicPr>
            <p:cNvPr id="12" name="Bilde 19">
              <a:extLst>
                <a:ext uri="{FF2B5EF4-FFF2-40B4-BE49-F238E27FC236}">
                  <a16:creationId xmlns:a16="http://schemas.microsoft.com/office/drawing/2014/main" id="{9EEC57C3-F14A-D33E-5BA2-378E0CBDC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78256" y="4230807"/>
              <a:ext cx="905710" cy="91639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D8BFCA-ECE9-E3B6-3383-0AB23EAC3961}"/>
              </a:ext>
            </a:extLst>
          </p:cNvPr>
          <p:cNvGrpSpPr/>
          <p:nvPr/>
        </p:nvGrpSpPr>
        <p:grpSpPr>
          <a:xfrm>
            <a:off x="510014" y="1974565"/>
            <a:ext cx="5008342" cy="3168481"/>
            <a:chOff x="232605" y="1978724"/>
            <a:chExt cx="5008342" cy="3168481"/>
          </a:xfrm>
        </p:grpSpPr>
        <p:pic>
          <p:nvPicPr>
            <p:cNvPr id="14" name="Bilde 3">
              <a:extLst>
                <a:ext uri="{FF2B5EF4-FFF2-40B4-BE49-F238E27FC236}">
                  <a16:creationId xmlns:a16="http://schemas.microsoft.com/office/drawing/2014/main" id="{3C75FC6D-2100-15AA-8133-ECC5986C0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2605" y="1978724"/>
              <a:ext cx="5001231" cy="2813192"/>
            </a:xfrm>
            <a:prstGeom prst="rect">
              <a:avLst/>
            </a:prstGeom>
          </p:spPr>
        </p:pic>
        <p:pic>
          <p:nvPicPr>
            <p:cNvPr id="15" name="Bilde 20">
              <a:extLst>
                <a:ext uri="{FF2B5EF4-FFF2-40B4-BE49-F238E27FC236}">
                  <a16:creationId xmlns:a16="http://schemas.microsoft.com/office/drawing/2014/main" id="{88972928-553A-6BDF-5050-A917F7C96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5237" y="4230808"/>
              <a:ext cx="905710" cy="916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329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8CBC5F-0D8A-C0AC-98C9-187F9464D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E5A2E1-D58E-DE28-AC78-D337D5958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AE92BB9-16CE-AEBB-094F-BC92B68A60DA}"/>
              </a:ext>
            </a:extLst>
          </p:cNvPr>
          <p:cNvGrpSpPr/>
          <p:nvPr/>
        </p:nvGrpSpPr>
        <p:grpSpPr>
          <a:xfrm>
            <a:off x="3488756" y="2215316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36F8EEAE-73BA-3B0F-0994-0DB2B4568C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472604B4-E96A-8496-C20A-9F7D21D42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7" name="Freeform 33">
            <a:extLst>
              <a:ext uri="{FF2B5EF4-FFF2-40B4-BE49-F238E27FC236}">
                <a16:creationId xmlns:a16="http://schemas.microsoft.com/office/drawing/2014/main" id="{EF6A4E87-FC43-EFE0-977A-275B350C2E77}"/>
              </a:ext>
            </a:extLst>
          </p:cNvPr>
          <p:cNvSpPr>
            <a:spLocks noEditPoints="1"/>
          </p:cNvSpPr>
          <p:nvPr/>
        </p:nvSpPr>
        <p:spPr bwMode="auto">
          <a:xfrm>
            <a:off x="8256636" y="2314814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F85C149-180B-F236-6555-BBABF8896BBA}"/>
              </a:ext>
            </a:extLst>
          </p:cNvPr>
          <p:cNvGrpSpPr/>
          <p:nvPr/>
        </p:nvGrpSpPr>
        <p:grpSpPr>
          <a:xfrm>
            <a:off x="3488751" y="4293522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FEB015C4-14B6-A6A5-D178-46DE722D88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59337C65-D05E-53F2-BC0F-59F0F9956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1" name="Freeform 33">
            <a:extLst>
              <a:ext uri="{FF2B5EF4-FFF2-40B4-BE49-F238E27FC236}">
                <a16:creationId xmlns:a16="http://schemas.microsoft.com/office/drawing/2014/main" id="{E854102D-8392-9113-F325-238F3BB69EA6}"/>
              </a:ext>
            </a:extLst>
          </p:cNvPr>
          <p:cNvSpPr>
            <a:spLocks noEditPoints="1"/>
          </p:cNvSpPr>
          <p:nvPr/>
        </p:nvSpPr>
        <p:spPr bwMode="auto">
          <a:xfrm>
            <a:off x="8256631" y="4393020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E321B3-0326-A3A7-B4DF-1800C0630C89}"/>
              </a:ext>
            </a:extLst>
          </p:cNvPr>
          <p:cNvSpPr txBox="1">
            <a:spLocks/>
          </p:cNvSpPr>
          <p:nvPr/>
        </p:nvSpPr>
        <p:spPr>
          <a:xfrm>
            <a:off x="6718976" y="1822730"/>
            <a:ext cx="3602057" cy="3081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Possible isolators</a:t>
            </a:r>
          </a:p>
          <a:p>
            <a:pPr>
              <a:buClr>
                <a:srgbClr val="D66035"/>
              </a:buClr>
              <a:buFont typeface="Wingdings" pitchFamily="2" charset="2"/>
              <a:buChar char="§"/>
            </a:pPr>
            <a:r>
              <a:rPr lang="en-GB" sz="1800" dirty="0"/>
              <a:t>Natural terrain, hills, rocks</a:t>
            </a:r>
            <a:endParaRPr lang="en-GB" sz="1800" b="1" dirty="0"/>
          </a:p>
          <a:p>
            <a:pPr>
              <a:buClr>
                <a:srgbClr val="D66035"/>
              </a:buClr>
              <a:buFont typeface="Wingdings" pitchFamily="2" charset="2"/>
              <a:buChar char="§"/>
            </a:pPr>
            <a:r>
              <a:rPr lang="en-GB" sz="1800" dirty="0"/>
              <a:t>Vehicles (that aren’t running)</a:t>
            </a:r>
          </a:p>
          <a:p>
            <a:pPr>
              <a:buClr>
                <a:srgbClr val="D66035"/>
              </a:buClr>
              <a:buFont typeface="Wingdings" pitchFamily="2" charset="2"/>
              <a:buChar char="§"/>
            </a:pPr>
            <a:r>
              <a:rPr lang="en-GB" sz="1800" dirty="0"/>
              <a:t>Walls</a:t>
            </a:r>
          </a:p>
          <a:p>
            <a:pPr>
              <a:buClr>
                <a:srgbClr val="D66035"/>
              </a:buClr>
              <a:buFont typeface="Wingdings" pitchFamily="2" charset="2"/>
              <a:buChar char="§"/>
            </a:pPr>
            <a:r>
              <a:rPr lang="en-GB" sz="1800" dirty="0"/>
              <a:t>Buildings (that don’t make noise)</a:t>
            </a:r>
          </a:p>
          <a:p>
            <a:endParaRPr lang="en-US" dirty="0"/>
          </a:p>
        </p:txBody>
      </p:sp>
      <p:sp>
        <p:nvSpPr>
          <p:cNvPr id="13" name="TekstSylinder 17">
            <a:extLst>
              <a:ext uri="{FF2B5EF4-FFF2-40B4-BE49-F238E27FC236}">
                <a16:creationId xmlns:a16="http://schemas.microsoft.com/office/drawing/2014/main" id="{AD93E3E8-2505-2546-C92C-EB90E296275C}"/>
              </a:ext>
            </a:extLst>
          </p:cNvPr>
          <p:cNvSpPr txBox="1"/>
          <p:nvPr/>
        </p:nvSpPr>
        <p:spPr>
          <a:xfrm>
            <a:off x="2439139" y="1822730"/>
            <a:ext cx="283224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Typical noise sources</a:t>
            </a:r>
            <a:endParaRPr lang="en-GB" dirty="0"/>
          </a:p>
          <a:p>
            <a:pPr marL="342900" indent="-342900">
              <a:lnSpc>
                <a:spcPct val="150000"/>
              </a:lnSpc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Vehicles</a:t>
            </a:r>
          </a:p>
          <a:p>
            <a:pPr marL="342900" indent="-342900">
              <a:lnSpc>
                <a:spcPct val="150000"/>
              </a:lnSpc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Roads</a:t>
            </a:r>
          </a:p>
          <a:p>
            <a:pPr marL="342900" indent="-342900">
              <a:lnSpc>
                <a:spcPct val="150000"/>
              </a:lnSpc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Generators</a:t>
            </a:r>
          </a:p>
          <a:p>
            <a:pPr marL="342900" indent="-342900">
              <a:lnSpc>
                <a:spcPct val="150000"/>
              </a:lnSpc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Air condition/fans</a:t>
            </a:r>
          </a:p>
          <a:p>
            <a:pPr marL="342900" indent="-342900">
              <a:lnSpc>
                <a:spcPct val="150000"/>
              </a:lnSpc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People talking</a:t>
            </a:r>
          </a:p>
          <a:p>
            <a:pPr marL="342900" indent="-342900">
              <a:lnSpc>
                <a:spcPct val="150000"/>
              </a:lnSpc>
              <a:buClr>
                <a:srgbClr val="D66035"/>
              </a:buClr>
              <a:buFont typeface="Wingdings" pitchFamily="2" charset="2"/>
              <a:buChar char="§"/>
            </a:pPr>
            <a:r>
              <a:rPr lang="en-GB" dirty="0"/>
              <a:t>Vegetation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667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2F6D93-8C47-1D9B-C3D8-722EFC15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730F1C-0EFF-815A-CFB0-8330B0018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35147E-6F90-FED7-AF55-4225FAAC4574}"/>
              </a:ext>
            </a:extLst>
          </p:cNvPr>
          <p:cNvGrpSpPr/>
          <p:nvPr/>
        </p:nvGrpSpPr>
        <p:grpSpPr>
          <a:xfrm>
            <a:off x="3488756" y="2215316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5A8986DF-9C06-1DD0-34CE-BA8BB44A5A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720DF24D-EA16-4756-7B3E-B705FEDAF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64A7AE1-BE08-430E-2674-0D68F119EAB6}"/>
              </a:ext>
            </a:extLst>
          </p:cNvPr>
          <p:cNvGrpSpPr/>
          <p:nvPr/>
        </p:nvGrpSpPr>
        <p:grpSpPr>
          <a:xfrm>
            <a:off x="5847973" y="2215314"/>
            <a:ext cx="496064" cy="526748"/>
            <a:chOff x="7938" y="4763"/>
            <a:chExt cx="461963" cy="490538"/>
          </a:xfrm>
          <a:solidFill>
            <a:schemeClr val="bg1"/>
          </a:solidFill>
        </p:grpSpPr>
        <p:sp>
          <p:nvSpPr>
            <p:cNvPr id="8" name="Freeform 27">
              <a:extLst>
                <a:ext uri="{FF2B5EF4-FFF2-40B4-BE49-F238E27FC236}">
                  <a16:creationId xmlns:a16="http://schemas.microsoft.com/office/drawing/2014/main" id="{21F746A2-209E-5D92-64FF-F415073CF6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4763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C212EED1-82EA-5ADE-1C5B-5C9C9839D0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3" y="65088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604151D8-9FC1-3BAB-FE46-BD08469950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000" y="111125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1" name="Freeform 33">
            <a:extLst>
              <a:ext uri="{FF2B5EF4-FFF2-40B4-BE49-F238E27FC236}">
                <a16:creationId xmlns:a16="http://schemas.microsoft.com/office/drawing/2014/main" id="{B6AE9934-CFDC-8A70-47E1-5BF62C8E4BE5}"/>
              </a:ext>
            </a:extLst>
          </p:cNvPr>
          <p:cNvSpPr>
            <a:spLocks noEditPoints="1"/>
          </p:cNvSpPr>
          <p:nvPr/>
        </p:nvSpPr>
        <p:spPr bwMode="auto">
          <a:xfrm>
            <a:off x="8256636" y="2314814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22BD3B-DBA0-0095-81BD-B4DACA52E672}"/>
              </a:ext>
            </a:extLst>
          </p:cNvPr>
          <p:cNvGrpSpPr/>
          <p:nvPr/>
        </p:nvGrpSpPr>
        <p:grpSpPr>
          <a:xfrm>
            <a:off x="3488751" y="4293522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0430A78E-7AE3-1CDF-1B2C-2C111E9990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2081384E-9914-B8CA-1F2B-C8ABC3259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9089FA-62C6-37ED-BFB6-7F2AA9F78861}"/>
              </a:ext>
            </a:extLst>
          </p:cNvPr>
          <p:cNvGrpSpPr/>
          <p:nvPr/>
        </p:nvGrpSpPr>
        <p:grpSpPr>
          <a:xfrm>
            <a:off x="5847968" y="4293520"/>
            <a:ext cx="496064" cy="526748"/>
            <a:chOff x="7938" y="4763"/>
            <a:chExt cx="461963" cy="490538"/>
          </a:xfrm>
          <a:solidFill>
            <a:schemeClr val="bg1"/>
          </a:solidFill>
        </p:grpSpPr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FB48FFF2-6475-169C-4B39-BB5EA19C79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4763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" name="Freeform 28">
              <a:extLst>
                <a:ext uri="{FF2B5EF4-FFF2-40B4-BE49-F238E27FC236}">
                  <a16:creationId xmlns:a16="http://schemas.microsoft.com/office/drawing/2014/main" id="{1E561AA8-66BD-7868-526A-F6D3B66144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3" y="65088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63C90CB4-9C92-958E-4D42-30B10B0C8E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000" y="111125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9" name="Freeform 33">
            <a:extLst>
              <a:ext uri="{FF2B5EF4-FFF2-40B4-BE49-F238E27FC236}">
                <a16:creationId xmlns:a16="http://schemas.microsoft.com/office/drawing/2014/main" id="{4248F039-0406-B3CA-76F5-5643424B2077}"/>
              </a:ext>
            </a:extLst>
          </p:cNvPr>
          <p:cNvSpPr>
            <a:spLocks noEditPoints="1"/>
          </p:cNvSpPr>
          <p:nvPr/>
        </p:nvSpPr>
        <p:spPr bwMode="auto">
          <a:xfrm>
            <a:off x="8256631" y="4393020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293444-0B14-9454-9E85-5B7A64AF3F68}"/>
              </a:ext>
            </a:extLst>
          </p:cNvPr>
          <p:cNvSpPr txBox="1"/>
          <p:nvPr/>
        </p:nvSpPr>
        <p:spPr>
          <a:xfrm>
            <a:off x="5931761" y="5493625"/>
            <a:ext cx="1847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d-ID" sz="1350">
              <a:solidFill>
                <a:schemeClr val="tx1">
                  <a:lumMod val="50000"/>
                  <a:lumOff val="50000"/>
                </a:schemeClr>
              </a:solidFill>
              <a:latin typeface="Raleway" panose="020B0003030101060003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4B51E0C-EF1A-B264-CCE1-3CCAA58DC9CC}"/>
              </a:ext>
            </a:extLst>
          </p:cNvPr>
          <p:cNvSpPr txBox="1">
            <a:spLocks/>
          </p:cNvSpPr>
          <p:nvPr/>
        </p:nvSpPr>
        <p:spPr>
          <a:xfrm>
            <a:off x="3331244" y="249368"/>
            <a:ext cx="5385784" cy="665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/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1F00C2FF-9B75-1AA4-3F1E-EEEFBB3A14C3}"/>
              </a:ext>
            </a:extLst>
          </p:cNvPr>
          <p:cNvSpPr txBox="1">
            <a:spLocks/>
          </p:cNvSpPr>
          <p:nvPr/>
        </p:nvSpPr>
        <p:spPr>
          <a:xfrm>
            <a:off x="2168843" y="213522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/>
              <a:t>What’s wrong with this placement? </a:t>
            </a:r>
            <a:endParaRPr lang="en-US" dirty="0"/>
          </a:p>
        </p:txBody>
      </p:sp>
      <p:pic>
        <p:nvPicPr>
          <p:cNvPr id="23" name="Bilde 21">
            <a:extLst>
              <a:ext uri="{FF2B5EF4-FFF2-40B4-BE49-F238E27FC236}">
                <a16:creationId xmlns:a16="http://schemas.microsoft.com/office/drawing/2014/main" id="{56D38B39-0A4F-5278-DB60-8F815B3C8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779" y="1955244"/>
            <a:ext cx="6823934" cy="383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4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FA3527-C135-1D48-AB96-ECCDAC94B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A235D2-7049-46E2-4ED6-610B462E3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pic>
        <p:nvPicPr>
          <p:cNvPr id="4" name="Bilde 2">
            <a:extLst>
              <a:ext uri="{FF2B5EF4-FFF2-40B4-BE49-F238E27FC236}">
                <a16:creationId xmlns:a16="http://schemas.microsoft.com/office/drawing/2014/main" id="{75E80041-A49B-E375-CCAA-1A6267852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779" y="1955244"/>
            <a:ext cx="6823934" cy="383846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6556BD3-2A29-ADD4-CF3A-FB147580849D}"/>
              </a:ext>
            </a:extLst>
          </p:cNvPr>
          <p:cNvGrpSpPr/>
          <p:nvPr/>
        </p:nvGrpSpPr>
        <p:grpSpPr>
          <a:xfrm>
            <a:off x="3488756" y="2215316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6" name="Freeform 16">
              <a:extLst>
                <a:ext uri="{FF2B5EF4-FFF2-40B4-BE49-F238E27FC236}">
                  <a16:creationId xmlns:a16="http://schemas.microsoft.com/office/drawing/2014/main" id="{72E9F5D4-1AC6-6DC8-DB78-6B2803F945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6F2B2F95-CE6A-E8F7-DF0B-4B6CB826E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E58E2B5-C0F2-3AEC-4AA3-903AEFF2EF9A}"/>
              </a:ext>
            </a:extLst>
          </p:cNvPr>
          <p:cNvGrpSpPr/>
          <p:nvPr/>
        </p:nvGrpSpPr>
        <p:grpSpPr>
          <a:xfrm>
            <a:off x="5847973" y="2215314"/>
            <a:ext cx="496064" cy="526748"/>
            <a:chOff x="7938" y="4763"/>
            <a:chExt cx="461963" cy="490538"/>
          </a:xfrm>
          <a:solidFill>
            <a:schemeClr val="bg1"/>
          </a:solidFill>
        </p:grpSpPr>
        <p:sp>
          <p:nvSpPr>
            <p:cNvPr id="9" name="Freeform 27">
              <a:extLst>
                <a:ext uri="{FF2B5EF4-FFF2-40B4-BE49-F238E27FC236}">
                  <a16:creationId xmlns:a16="http://schemas.microsoft.com/office/drawing/2014/main" id="{D40FCF2F-9769-9A1A-5BFB-A04666675F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4763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" name="Freeform 28">
              <a:extLst>
                <a:ext uri="{FF2B5EF4-FFF2-40B4-BE49-F238E27FC236}">
                  <a16:creationId xmlns:a16="http://schemas.microsoft.com/office/drawing/2014/main" id="{33AB9472-4F9E-50CC-D5A6-4AFE9CE562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3" y="65088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026B041C-A3B2-D609-2E66-ABFB4CA76B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000" y="111125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2" name="Freeform 33">
            <a:extLst>
              <a:ext uri="{FF2B5EF4-FFF2-40B4-BE49-F238E27FC236}">
                <a16:creationId xmlns:a16="http://schemas.microsoft.com/office/drawing/2014/main" id="{7EEDE27A-0AD4-035B-E9B0-79AFEC9A4899}"/>
              </a:ext>
            </a:extLst>
          </p:cNvPr>
          <p:cNvSpPr>
            <a:spLocks noEditPoints="1"/>
          </p:cNvSpPr>
          <p:nvPr/>
        </p:nvSpPr>
        <p:spPr bwMode="auto">
          <a:xfrm>
            <a:off x="8256631" y="4393020"/>
            <a:ext cx="526748" cy="398897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F70FD3-D524-625D-09B1-70F4B7584364}"/>
              </a:ext>
            </a:extLst>
          </p:cNvPr>
          <p:cNvSpPr txBox="1"/>
          <p:nvPr/>
        </p:nvSpPr>
        <p:spPr>
          <a:xfrm>
            <a:off x="5931761" y="5493625"/>
            <a:ext cx="1847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d-ID" sz="1350">
              <a:solidFill>
                <a:schemeClr val="tx1">
                  <a:lumMod val="50000"/>
                  <a:lumOff val="50000"/>
                </a:schemeClr>
              </a:solidFill>
              <a:latin typeface="Raleway" panose="020B0003030101060003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86BEAB4-9146-C6E2-968E-0C44D33558DE}"/>
              </a:ext>
            </a:extLst>
          </p:cNvPr>
          <p:cNvSpPr txBox="1">
            <a:spLocks/>
          </p:cNvSpPr>
          <p:nvPr/>
        </p:nvSpPr>
        <p:spPr>
          <a:xfrm>
            <a:off x="3331244" y="249368"/>
            <a:ext cx="5385784" cy="665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/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D192A004-B839-2AFF-55F0-8094D440035A}"/>
              </a:ext>
            </a:extLst>
          </p:cNvPr>
          <p:cNvSpPr txBox="1">
            <a:spLocks/>
          </p:cNvSpPr>
          <p:nvPr/>
        </p:nvSpPr>
        <p:spPr>
          <a:xfrm>
            <a:off x="2168843" y="213522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/>
              <a:t>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61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7">
            <a:extLst>
              <a:ext uri="{FF2B5EF4-FFF2-40B4-BE49-F238E27FC236}">
                <a16:creationId xmlns:a16="http://schemas.microsoft.com/office/drawing/2014/main" id="{3E6767AC-0436-41EC-442B-4A7EFEC1EC38}"/>
              </a:ext>
            </a:extLst>
          </p:cNvPr>
          <p:cNvSpPr txBox="1">
            <a:spLocks/>
          </p:cNvSpPr>
          <p:nvPr/>
        </p:nvSpPr>
        <p:spPr>
          <a:xfrm>
            <a:off x="2828304" y="1435283"/>
            <a:ext cx="6533685" cy="4943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nb-NO" sz="4000" dirty="0" err="1">
                <a:solidFill>
                  <a:srgbClr val="D66035"/>
                </a:solidFill>
              </a:rPr>
              <a:t>B</a:t>
            </a:r>
            <a:r>
              <a:rPr lang="nb-NO" sz="3600" dirty="0" err="1"/>
              <a:t>affle</a:t>
            </a:r>
            <a:r>
              <a:rPr lang="nb-NO" sz="3600" dirty="0"/>
              <a:t> </a:t>
            </a:r>
            <a:r>
              <a:rPr lang="nb-NO" sz="3600" dirty="0" err="1"/>
              <a:t>on</a:t>
            </a:r>
            <a:r>
              <a:rPr lang="nb-NO" sz="3600" dirty="0"/>
              <a:t> at all times</a:t>
            </a:r>
          </a:p>
          <a:p>
            <a:pPr algn="ctr"/>
            <a:endParaRPr lang="nb-NO" sz="3600" dirty="0"/>
          </a:p>
          <a:p>
            <a:pPr algn="ctr"/>
            <a:r>
              <a:rPr lang="nb-NO" sz="4000" dirty="0" err="1">
                <a:solidFill>
                  <a:srgbClr val="D66035"/>
                </a:solidFill>
              </a:rPr>
              <a:t>A</a:t>
            </a:r>
            <a:r>
              <a:rPr lang="nb-NO" sz="3600" dirty="0" err="1"/>
              <a:t>void</a:t>
            </a:r>
            <a:r>
              <a:rPr lang="nb-NO" sz="3600" dirty="0"/>
              <a:t> </a:t>
            </a:r>
            <a:r>
              <a:rPr lang="nb-NO" sz="3600" dirty="0" err="1"/>
              <a:t>nearby</a:t>
            </a:r>
            <a:r>
              <a:rPr lang="nb-NO" sz="3600" dirty="0"/>
              <a:t> </a:t>
            </a:r>
            <a:r>
              <a:rPr lang="nb-NO" sz="3600" dirty="0" err="1"/>
              <a:t>noise</a:t>
            </a:r>
            <a:r>
              <a:rPr lang="nb-NO" sz="3600" dirty="0"/>
              <a:t> </a:t>
            </a:r>
            <a:r>
              <a:rPr lang="nb-NO" sz="3600" dirty="0" err="1"/>
              <a:t>sources</a:t>
            </a:r>
            <a:endParaRPr lang="nb-NO" sz="3600" dirty="0"/>
          </a:p>
          <a:p>
            <a:pPr algn="ctr"/>
            <a:endParaRPr lang="nb-NO" sz="3600" dirty="0"/>
          </a:p>
          <a:p>
            <a:pPr algn="ctr"/>
            <a:r>
              <a:rPr lang="nb-NO" sz="4000" dirty="0" err="1">
                <a:solidFill>
                  <a:srgbClr val="D66035"/>
                </a:solidFill>
              </a:rPr>
              <a:t>S</a:t>
            </a:r>
            <a:r>
              <a:rPr lang="nb-NO" sz="3600" dirty="0" err="1"/>
              <a:t>uppress</a:t>
            </a:r>
            <a:r>
              <a:rPr lang="nb-NO" sz="3600" dirty="0"/>
              <a:t> </a:t>
            </a:r>
            <a:r>
              <a:rPr lang="nb-NO" sz="3600" dirty="0" err="1"/>
              <a:t>wind</a:t>
            </a:r>
            <a:r>
              <a:rPr lang="nb-NO" sz="3600" dirty="0"/>
              <a:t>, </a:t>
            </a:r>
            <a:r>
              <a:rPr lang="nb-NO" sz="3600" dirty="0" err="1"/>
              <a:t>place</a:t>
            </a:r>
            <a:r>
              <a:rPr lang="nb-NO" sz="3600" dirty="0"/>
              <a:t> </a:t>
            </a:r>
            <a:r>
              <a:rPr lang="nb-NO" sz="3600" dirty="0" err="1"/>
              <a:t>low</a:t>
            </a:r>
            <a:endParaRPr lang="nb-NO" sz="3600" dirty="0"/>
          </a:p>
          <a:p>
            <a:pPr algn="ctr"/>
            <a:endParaRPr lang="nb-NO" sz="3600" dirty="0"/>
          </a:p>
          <a:p>
            <a:pPr algn="ctr"/>
            <a:r>
              <a:rPr lang="nb-NO" sz="4000" dirty="0">
                <a:solidFill>
                  <a:srgbClr val="D66035"/>
                </a:solidFill>
              </a:rPr>
              <a:t>S</a:t>
            </a:r>
            <a:r>
              <a:rPr lang="nb-NO" sz="3600" dirty="0"/>
              <a:t>hield from ambient </a:t>
            </a:r>
            <a:r>
              <a:rPr lang="nb-NO" sz="3600" dirty="0" err="1"/>
              <a:t>noise</a:t>
            </a:r>
            <a:endParaRPr lang="nb-NO" sz="3600" dirty="0"/>
          </a:p>
          <a:p>
            <a:pPr algn="ctr"/>
            <a:endParaRPr lang="nb-NO" dirty="0"/>
          </a:p>
          <a:p>
            <a:pPr algn="ctr"/>
            <a:endParaRPr lang="nb-NO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677615-709C-8FC6-A61E-56E9F100E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6EDC-2248-0141-8791-30C7C355B9E3}" type="datetime1">
              <a:rPr lang="nb-NO" smtClean="0"/>
              <a:t>04.06.2024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5DC765-60A3-64EB-9B42-9670CDF68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Proprietary and Confidential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53CF4A-C5E7-FC71-4DC2-21B8CF778A4A}"/>
              </a:ext>
            </a:extLst>
          </p:cNvPr>
          <p:cNvGrpSpPr/>
          <p:nvPr/>
        </p:nvGrpSpPr>
        <p:grpSpPr>
          <a:xfrm>
            <a:off x="3488756" y="2215316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7078EBD5-9098-09B3-648D-3AB069EB74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7F79B44A-3FA4-F64A-1109-51DB33CD4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4599271-11C0-17E6-0A77-CF1436064BCC}"/>
              </a:ext>
            </a:extLst>
          </p:cNvPr>
          <p:cNvGrpSpPr/>
          <p:nvPr/>
        </p:nvGrpSpPr>
        <p:grpSpPr>
          <a:xfrm>
            <a:off x="5847973" y="2215314"/>
            <a:ext cx="496064" cy="526748"/>
            <a:chOff x="7938" y="4763"/>
            <a:chExt cx="461963" cy="490538"/>
          </a:xfrm>
          <a:solidFill>
            <a:schemeClr val="bg1"/>
          </a:solidFill>
        </p:grpSpPr>
        <p:sp>
          <p:nvSpPr>
            <p:cNvPr id="8" name="Freeform 27">
              <a:extLst>
                <a:ext uri="{FF2B5EF4-FFF2-40B4-BE49-F238E27FC236}">
                  <a16:creationId xmlns:a16="http://schemas.microsoft.com/office/drawing/2014/main" id="{76D81C89-E7D8-33A4-2DE7-6C2ABB1D93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4763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5654708B-A303-843E-6E6A-9E11C7E2A2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3" y="65088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06515CCF-998F-42D3-38C5-EDA8772236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000" y="111125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D6B761-741E-D123-46E6-811C7BF333AD}"/>
              </a:ext>
            </a:extLst>
          </p:cNvPr>
          <p:cNvGrpSpPr/>
          <p:nvPr/>
        </p:nvGrpSpPr>
        <p:grpSpPr>
          <a:xfrm>
            <a:off x="3488751" y="4293522"/>
            <a:ext cx="366509" cy="526748"/>
            <a:chOff x="-3175" y="-3175"/>
            <a:chExt cx="341313" cy="490538"/>
          </a:xfrm>
          <a:solidFill>
            <a:schemeClr val="bg1"/>
          </a:solidFill>
        </p:grpSpPr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4D49FCE5-1F17-2BE1-57E4-E81F431E4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7FBAD786-C516-2162-9CAA-B0A8317D6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B5ABCA-B5BB-DF76-77DE-54E980961DBE}"/>
              </a:ext>
            </a:extLst>
          </p:cNvPr>
          <p:cNvGrpSpPr/>
          <p:nvPr/>
        </p:nvGrpSpPr>
        <p:grpSpPr>
          <a:xfrm>
            <a:off x="5847968" y="4293520"/>
            <a:ext cx="496064" cy="526748"/>
            <a:chOff x="7938" y="4763"/>
            <a:chExt cx="461963" cy="490538"/>
          </a:xfrm>
          <a:solidFill>
            <a:schemeClr val="bg1"/>
          </a:solidFill>
        </p:grpSpPr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18FB4B97-5502-FCF5-8546-96D3FB0A99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" y="4763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" name="Freeform 28">
              <a:extLst>
                <a:ext uri="{FF2B5EF4-FFF2-40B4-BE49-F238E27FC236}">
                  <a16:creationId xmlns:a16="http://schemas.microsoft.com/office/drawing/2014/main" id="{BC9B3FC4-BAD4-2A0D-65DF-E86FA7C1B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3" y="65088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" name="Freeform 29">
              <a:extLst>
                <a:ext uri="{FF2B5EF4-FFF2-40B4-BE49-F238E27FC236}">
                  <a16:creationId xmlns:a16="http://schemas.microsoft.com/office/drawing/2014/main" id="{7A4D5A9D-B8A1-1093-3F2D-79C295EA87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000" y="111125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7551EF2-3A4B-10E9-5144-79F04F482981}"/>
              </a:ext>
            </a:extLst>
          </p:cNvPr>
          <p:cNvSpPr txBox="1"/>
          <p:nvPr/>
        </p:nvSpPr>
        <p:spPr>
          <a:xfrm>
            <a:off x="5931761" y="5493625"/>
            <a:ext cx="1847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d-ID" sz="1350">
              <a:solidFill>
                <a:schemeClr val="tx1">
                  <a:lumMod val="50000"/>
                  <a:lumOff val="50000"/>
                </a:schemeClr>
              </a:solidFill>
              <a:latin typeface="Raleway" panose="020B0003030101060003" pitchFamily="34" charset="0"/>
            </a:endParaRP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9D1261AD-C833-B733-CC46-6919D8E2AAC8}"/>
              </a:ext>
            </a:extLst>
          </p:cNvPr>
          <p:cNvSpPr txBox="1">
            <a:spLocks/>
          </p:cNvSpPr>
          <p:nvPr/>
        </p:nvSpPr>
        <p:spPr>
          <a:xfrm>
            <a:off x="2218280" y="96978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rgbClr val="E9661B"/>
                </a:solidFill>
              </a:rPr>
              <a:t>B.A.S.S</a:t>
            </a:r>
          </a:p>
        </p:txBody>
      </p:sp>
    </p:spTree>
    <p:extLst>
      <p:ext uri="{BB962C8B-B14F-4D97-AF65-F5344CB8AC3E}">
        <p14:creationId xmlns:p14="http://schemas.microsoft.com/office/powerpoint/2010/main" val="416182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0">
        <p:fade/>
      </p:transition>
    </mc:Choice>
    <mc:Fallback xmlns="">
      <p:transition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allAtOnce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192257</TotalTime>
  <Words>460</Words>
  <Application>Microsoft Macintosh PowerPoint</Application>
  <PresentationFormat>Widescreen</PresentationFormat>
  <Paragraphs>96</Paragraphs>
  <Slides>14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Raleway</vt:lpstr>
      <vt:lpstr>Wingdings</vt:lpstr>
      <vt:lpstr>Custom Design</vt:lpstr>
      <vt:lpstr>Planning and placement</vt:lpstr>
      <vt:lpstr>Planning a deployment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Espen Haugen</cp:lastModifiedBy>
  <cp:revision>487</cp:revision>
  <cp:lastPrinted>2022-09-13T14:30:13Z</cp:lastPrinted>
  <dcterms:created xsi:type="dcterms:W3CDTF">2020-08-11T17:47:51Z</dcterms:created>
  <dcterms:modified xsi:type="dcterms:W3CDTF">2024-06-04T12:15:13Z</dcterms:modified>
  <cp:category/>
</cp:coreProperties>
</file>